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7"/>
  </p:notesMasterIdLst>
  <p:sldIdLst>
    <p:sldId id="256" r:id="rId2"/>
    <p:sldId id="271" r:id="rId3"/>
    <p:sldId id="272" r:id="rId4"/>
    <p:sldId id="266" r:id="rId5"/>
    <p:sldId id="268" r:id="rId6"/>
    <p:sldId id="265" r:id="rId7"/>
    <p:sldId id="267" r:id="rId8"/>
    <p:sldId id="269" r:id="rId9"/>
    <p:sldId id="297" r:id="rId10"/>
    <p:sldId id="296" r:id="rId11"/>
    <p:sldId id="298" r:id="rId12"/>
    <p:sldId id="274" r:id="rId13"/>
    <p:sldId id="270" r:id="rId14"/>
    <p:sldId id="275" r:id="rId15"/>
    <p:sldId id="273" r:id="rId16"/>
    <p:sldId id="257" r:id="rId17"/>
    <p:sldId id="293" r:id="rId18"/>
    <p:sldId id="278" r:id="rId19"/>
    <p:sldId id="277" r:id="rId20"/>
    <p:sldId id="291" r:id="rId21"/>
    <p:sldId id="294" r:id="rId22"/>
    <p:sldId id="276" r:id="rId23"/>
    <p:sldId id="280" r:id="rId24"/>
    <p:sldId id="279" r:id="rId25"/>
    <p:sldId id="282" r:id="rId26"/>
    <p:sldId id="292" r:id="rId27"/>
    <p:sldId id="283" r:id="rId28"/>
    <p:sldId id="284" r:id="rId29"/>
    <p:sldId id="286" r:id="rId30"/>
    <p:sldId id="285" r:id="rId31"/>
    <p:sldId id="287" r:id="rId32"/>
    <p:sldId id="288" r:id="rId33"/>
    <p:sldId id="290" r:id="rId34"/>
    <p:sldId id="299" r:id="rId35"/>
    <p:sldId id="300" r:id="rId36"/>
  </p:sldIdLst>
  <p:sldSz cx="9144000" cy="6858000" type="screen4x3"/>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0" autoAdjust="0"/>
    <p:restoredTop sz="94660"/>
  </p:normalViewPr>
  <p:slideViewPr>
    <p:cSldViewPr snapToGrid="0">
      <p:cViewPr varScale="1">
        <p:scale>
          <a:sx n="64" d="100"/>
          <a:sy n="64" d="100"/>
        </p:scale>
        <p:origin x="14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DC0367F9-31AD-4EFD-B21E-BCF7E47F9527}" type="datetimeFigureOut">
              <a:rPr lang="en-US" smtClean="0"/>
              <a:t>2/18/2020</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69B936E-E696-42DC-BA6F-C1A366AC4F3F}" type="slidenum">
              <a:rPr lang="en-US" smtClean="0"/>
              <a:t>‹#›</a:t>
            </a:fld>
            <a:endParaRPr lang="en-US"/>
          </a:p>
        </p:txBody>
      </p:sp>
    </p:spTree>
    <p:extLst>
      <p:ext uri="{BB962C8B-B14F-4D97-AF65-F5344CB8AC3E}">
        <p14:creationId xmlns:p14="http://schemas.microsoft.com/office/powerpoint/2010/main" val="2163238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6C1F3D-8838-4D9B-B947-BECC99D214A1}"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783337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6C1F3D-8838-4D9B-B947-BECC99D214A1}"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2265766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6C1F3D-8838-4D9B-B947-BECC99D214A1}"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308263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6C1F3D-8838-4D9B-B947-BECC99D214A1}"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3012066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6C1F3D-8838-4D9B-B947-BECC99D214A1}" type="datetimeFigureOut">
              <a:rPr lang="en-US" smtClean="0"/>
              <a:t>2/18/2020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331790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6C1F3D-8838-4D9B-B947-BECC99D214A1}" type="datetimeFigureOut">
              <a:rPr lang="en-US" smtClean="0"/>
              <a:t>2/18/2020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127989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C1F3D-8838-4D9B-B947-BECC99D214A1}" type="datetimeFigureOut">
              <a:rPr lang="en-US" smtClean="0"/>
              <a:t>2/18/2020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3708847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6C1F3D-8838-4D9B-B947-BECC99D214A1}"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905723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6C1F3D-8838-4D9B-B947-BECC99D214A1}"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4061932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6C1F3D-8838-4D9B-B947-BECC99D214A1}"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632647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6C1F3D-8838-4D9B-B947-BECC99D214A1}"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D8944-B130-4AFA-A267-D5B7D5CF9E22}" type="slidenum">
              <a:rPr lang="en-US" smtClean="0"/>
              <a:t>‹#›</a:t>
            </a:fld>
            <a:endParaRPr lang="en-US"/>
          </a:p>
        </p:txBody>
      </p:sp>
    </p:spTree>
    <p:extLst>
      <p:ext uri="{BB962C8B-B14F-4D97-AF65-F5344CB8AC3E}">
        <p14:creationId xmlns:p14="http://schemas.microsoft.com/office/powerpoint/2010/main" val="449506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C1F3D-8838-4D9B-B947-BECC99D214A1}" type="datetimeFigureOut">
              <a:rPr lang="en-US" smtClean="0"/>
              <a:t>2/18/2020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AD8944-B130-4AFA-A267-D5B7D5CF9E22}" type="slidenum">
              <a:rPr lang="en-US" smtClean="0"/>
              <a:t>‹#›</a:t>
            </a:fld>
            <a:endParaRPr lang="en-US"/>
          </a:p>
        </p:txBody>
      </p:sp>
    </p:spTree>
    <p:extLst>
      <p:ext uri="{BB962C8B-B14F-4D97-AF65-F5344CB8AC3E}">
        <p14:creationId xmlns:p14="http://schemas.microsoft.com/office/powerpoint/2010/main" val="5712227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2C937-0D70-42D4-8FB9-C47410FC2A58}"/>
              </a:ext>
            </a:extLst>
          </p:cNvPr>
          <p:cNvSpPr>
            <a:spLocks noGrp="1"/>
          </p:cNvSpPr>
          <p:nvPr>
            <p:ph type="ctrTitle"/>
          </p:nvPr>
        </p:nvSpPr>
        <p:spPr>
          <a:xfrm>
            <a:off x="1143000" y="1699026"/>
            <a:ext cx="6858000" cy="1361101"/>
          </a:xfrm>
        </p:spPr>
        <p:txBody>
          <a:bodyPr>
            <a:normAutofit fontScale="90000"/>
          </a:bodyPr>
          <a:lstStyle/>
          <a:p>
            <a:r>
              <a:rPr lang="en-US" b="1" dirty="0"/>
              <a:t>German Immigration Patterns Prior to the Revolutionary War</a:t>
            </a:r>
          </a:p>
        </p:txBody>
      </p:sp>
      <p:sp>
        <p:nvSpPr>
          <p:cNvPr id="3" name="Subtitle 2">
            <a:extLst>
              <a:ext uri="{FF2B5EF4-FFF2-40B4-BE49-F238E27FC236}">
                <a16:creationId xmlns:a16="http://schemas.microsoft.com/office/drawing/2014/main" id="{2CB00C51-0360-4776-A483-57F970F5E3AD}"/>
              </a:ext>
            </a:extLst>
          </p:cNvPr>
          <p:cNvSpPr>
            <a:spLocks noGrp="1"/>
          </p:cNvSpPr>
          <p:nvPr>
            <p:ph type="subTitle" idx="1"/>
          </p:nvPr>
        </p:nvSpPr>
        <p:spPr/>
        <p:txBody>
          <a:bodyPr>
            <a:normAutofit fontScale="92500" lnSpcReduction="10000"/>
          </a:bodyPr>
          <a:lstStyle/>
          <a:p>
            <a:r>
              <a:rPr lang="en-US" sz="2700" dirty="0"/>
              <a:t>My German forbearer, Ludwig </a:t>
            </a:r>
            <a:r>
              <a:rPr lang="en-US" sz="2700" dirty="0" err="1"/>
              <a:t>Friderich</a:t>
            </a:r>
            <a:r>
              <a:rPr lang="en-US" sz="2700" dirty="0"/>
              <a:t> </a:t>
            </a:r>
            <a:r>
              <a:rPr lang="en-US" sz="2700" dirty="0" err="1"/>
              <a:t>Freysinger</a:t>
            </a:r>
            <a:r>
              <a:rPr lang="en-US" sz="2700" dirty="0"/>
              <a:t> arrived in America in 1754.  </a:t>
            </a:r>
          </a:p>
          <a:p>
            <a:r>
              <a:rPr lang="en-US" sz="2700" dirty="0"/>
              <a:t>He was my 5</a:t>
            </a:r>
            <a:r>
              <a:rPr lang="en-US" sz="2700" baseline="30000" dirty="0"/>
              <a:t>th</a:t>
            </a:r>
            <a:r>
              <a:rPr lang="en-US" sz="2700" dirty="0"/>
              <a:t> great Grandfather.</a:t>
            </a:r>
          </a:p>
          <a:p>
            <a:r>
              <a:rPr lang="en-US" sz="2700" dirty="0"/>
              <a:t>What was the world he was experiencing?</a:t>
            </a:r>
          </a:p>
        </p:txBody>
      </p:sp>
      <p:sp>
        <p:nvSpPr>
          <p:cNvPr id="4" name="TextBox 3">
            <a:extLst>
              <a:ext uri="{FF2B5EF4-FFF2-40B4-BE49-F238E27FC236}">
                <a16:creationId xmlns:a16="http://schemas.microsoft.com/office/drawing/2014/main" id="{5CBCA50E-4EFC-4AE0-AE48-BBBBD814B071}"/>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a:t>
            </a:fld>
            <a:endParaRPr lang="en-US" sz="900" b="1" dirty="0"/>
          </a:p>
        </p:txBody>
      </p:sp>
    </p:spTree>
    <p:extLst>
      <p:ext uri="{BB962C8B-B14F-4D97-AF65-F5344CB8AC3E}">
        <p14:creationId xmlns:p14="http://schemas.microsoft.com/office/powerpoint/2010/main" val="1456351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6BD5D-4213-4436-AB0C-28272AA302E0}"/>
              </a:ext>
            </a:extLst>
          </p:cNvPr>
          <p:cNvSpPr>
            <a:spLocks noGrp="1"/>
          </p:cNvSpPr>
          <p:nvPr>
            <p:ph type="title"/>
          </p:nvPr>
        </p:nvSpPr>
        <p:spPr/>
        <p:txBody>
          <a:bodyPr/>
          <a:lstStyle/>
          <a:p>
            <a:r>
              <a:rPr lang="en-US" b="1" dirty="0"/>
              <a:t>First Record we have of Ludwig</a:t>
            </a:r>
          </a:p>
        </p:txBody>
      </p:sp>
      <p:sp>
        <p:nvSpPr>
          <p:cNvPr id="5" name="TextBox 4">
            <a:extLst>
              <a:ext uri="{FF2B5EF4-FFF2-40B4-BE49-F238E27FC236}">
                <a16:creationId xmlns:a16="http://schemas.microsoft.com/office/drawing/2014/main" id="{E91D3298-4D76-4F25-9B4B-74FD51C814DB}"/>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a:t>
            </a:fld>
            <a:endParaRPr lang="en-US" sz="900" b="1" dirty="0"/>
          </a:p>
        </p:txBody>
      </p:sp>
      <p:pic>
        <p:nvPicPr>
          <p:cNvPr id="8" name="Picture 7">
            <a:extLst>
              <a:ext uri="{FF2B5EF4-FFF2-40B4-BE49-F238E27FC236}">
                <a16:creationId xmlns:a16="http://schemas.microsoft.com/office/drawing/2014/main" id="{1A8CFB8C-A84D-41B8-A5A4-F8CC07A5F57A}"/>
              </a:ext>
            </a:extLst>
          </p:cNvPr>
          <p:cNvPicPr>
            <a:picLocks noChangeAspect="1"/>
          </p:cNvPicPr>
          <p:nvPr/>
        </p:nvPicPr>
        <p:blipFill>
          <a:blip r:embed="rId2"/>
          <a:stretch>
            <a:fillRect/>
          </a:stretch>
        </p:blipFill>
        <p:spPr>
          <a:xfrm>
            <a:off x="815387" y="1690689"/>
            <a:ext cx="7513225" cy="4436610"/>
          </a:xfrm>
          <a:prstGeom prst="rect">
            <a:avLst/>
          </a:prstGeom>
        </p:spPr>
      </p:pic>
    </p:spTree>
    <p:extLst>
      <p:ext uri="{BB962C8B-B14F-4D97-AF65-F5344CB8AC3E}">
        <p14:creationId xmlns:p14="http://schemas.microsoft.com/office/powerpoint/2010/main" val="1196429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9B1AF2B-67FA-45F3-9A50-8B8798A646B3}"/>
              </a:ext>
            </a:extLst>
          </p:cNvPr>
          <p:cNvPicPr>
            <a:picLocks noGrp="1" noChangeAspect="1"/>
          </p:cNvPicPr>
          <p:nvPr>
            <p:ph idx="1"/>
          </p:nvPr>
        </p:nvPicPr>
        <p:blipFill>
          <a:blip r:embed="rId2"/>
          <a:stretch>
            <a:fillRect/>
          </a:stretch>
        </p:blipFill>
        <p:spPr>
          <a:xfrm>
            <a:off x="664512" y="1323036"/>
            <a:ext cx="3564587" cy="4824922"/>
          </a:xfrm>
          <a:prstGeom prst="rect">
            <a:avLst/>
          </a:prstGeom>
        </p:spPr>
      </p:pic>
      <p:pic>
        <p:nvPicPr>
          <p:cNvPr id="5" name="Picture 4">
            <a:extLst>
              <a:ext uri="{FF2B5EF4-FFF2-40B4-BE49-F238E27FC236}">
                <a16:creationId xmlns:a16="http://schemas.microsoft.com/office/drawing/2014/main" id="{F07A74EA-3E26-499B-A46A-E53143E9C468}"/>
              </a:ext>
            </a:extLst>
          </p:cNvPr>
          <p:cNvPicPr>
            <a:picLocks noChangeAspect="1"/>
          </p:cNvPicPr>
          <p:nvPr/>
        </p:nvPicPr>
        <p:blipFill>
          <a:blip r:embed="rId3"/>
          <a:stretch>
            <a:fillRect/>
          </a:stretch>
        </p:blipFill>
        <p:spPr>
          <a:xfrm>
            <a:off x="4914900" y="1319641"/>
            <a:ext cx="3564588" cy="4828317"/>
          </a:xfrm>
          <a:prstGeom prst="rect">
            <a:avLst/>
          </a:prstGeom>
        </p:spPr>
      </p:pic>
      <p:sp>
        <p:nvSpPr>
          <p:cNvPr id="6" name="TextBox 5">
            <a:extLst>
              <a:ext uri="{FF2B5EF4-FFF2-40B4-BE49-F238E27FC236}">
                <a16:creationId xmlns:a16="http://schemas.microsoft.com/office/drawing/2014/main" id="{6B9C7470-A37E-45C6-B66A-1ED0FF50DC5C}"/>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3</a:t>
            </a:fld>
            <a:endParaRPr lang="en-US" sz="900" b="1" dirty="0"/>
          </a:p>
        </p:txBody>
      </p:sp>
      <p:sp>
        <p:nvSpPr>
          <p:cNvPr id="3" name="Rectangle 2">
            <a:extLst>
              <a:ext uri="{FF2B5EF4-FFF2-40B4-BE49-F238E27FC236}">
                <a16:creationId xmlns:a16="http://schemas.microsoft.com/office/drawing/2014/main" id="{EEEAFB6B-E80A-445E-86F2-2A238AA3E8F8}"/>
              </a:ext>
            </a:extLst>
          </p:cNvPr>
          <p:cNvSpPr/>
          <p:nvPr/>
        </p:nvSpPr>
        <p:spPr>
          <a:xfrm>
            <a:off x="1522845" y="337922"/>
            <a:ext cx="5412508" cy="584775"/>
          </a:xfrm>
          <a:prstGeom prst="rect">
            <a:avLst/>
          </a:prstGeom>
        </p:spPr>
        <p:txBody>
          <a:bodyPr wrap="square">
            <a:spAutoFit/>
          </a:bodyPr>
          <a:lstStyle/>
          <a:p>
            <a:pPr algn="ctr"/>
            <a:r>
              <a:rPr lang="en-US" sz="3200" b="1" dirty="0"/>
              <a:t>Württemberg, Palatinate </a:t>
            </a:r>
          </a:p>
        </p:txBody>
      </p:sp>
    </p:spTree>
    <p:extLst>
      <p:ext uri="{BB962C8B-B14F-4D97-AF65-F5344CB8AC3E}">
        <p14:creationId xmlns:p14="http://schemas.microsoft.com/office/powerpoint/2010/main" val="3772948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2A877-72C7-475A-BA9F-54D37386391E}"/>
              </a:ext>
            </a:extLst>
          </p:cNvPr>
          <p:cNvSpPr>
            <a:spLocks noGrp="1"/>
          </p:cNvSpPr>
          <p:nvPr>
            <p:ph type="title"/>
          </p:nvPr>
        </p:nvSpPr>
        <p:spPr>
          <a:xfrm>
            <a:off x="534056" y="707375"/>
            <a:ext cx="7886700" cy="1321305"/>
          </a:xfrm>
        </p:spPr>
        <p:txBody>
          <a:bodyPr>
            <a:normAutofit/>
          </a:bodyPr>
          <a:lstStyle/>
          <a:p>
            <a:pPr algn="ctr"/>
            <a:r>
              <a:rPr lang="en-US" b="1" dirty="0"/>
              <a:t>Where Family Legends Hold That Ludwig Came From:</a:t>
            </a:r>
          </a:p>
        </p:txBody>
      </p:sp>
      <p:sp>
        <p:nvSpPr>
          <p:cNvPr id="3" name="Content Placeholder 2">
            <a:extLst>
              <a:ext uri="{FF2B5EF4-FFF2-40B4-BE49-F238E27FC236}">
                <a16:creationId xmlns:a16="http://schemas.microsoft.com/office/drawing/2014/main" id="{FD4A724A-F514-4F34-8965-9172CD69BDD4}"/>
              </a:ext>
            </a:extLst>
          </p:cNvPr>
          <p:cNvSpPr>
            <a:spLocks noGrp="1"/>
          </p:cNvSpPr>
          <p:nvPr>
            <p:ph idx="1"/>
          </p:nvPr>
        </p:nvSpPr>
        <p:spPr>
          <a:xfrm>
            <a:off x="628650" y="2550968"/>
            <a:ext cx="4546023" cy="2939004"/>
          </a:xfrm>
        </p:spPr>
        <p:txBody>
          <a:bodyPr>
            <a:normAutofit fontScale="92500" lnSpcReduction="10000"/>
          </a:bodyPr>
          <a:lstStyle/>
          <a:p>
            <a:r>
              <a:rPr lang="en-US" sz="2400" dirty="0"/>
              <a:t>The city of </a:t>
            </a:r>
            <a:r>
              <a:rPr lang="en-US" sz="2400" dirty="0" err="1"/>
              <a:t>Freising</a:t>
            </a:r>
            <a:r>
              <a:rPr lang="en-US" sz="2400" dirty="0"/>
              <a:t> is the overwhelming favorite</a:t>
            </a:r>
          </a:p>
          <a:p>
            <a:r>
              <a:rPr lang="en-US" sz="2400" dirty="0"/>
              <a:t>Bavaria (Bayern) a distant second. </a:t>
            </a:r>
          </a:p>
          <a:p>
            <a:r>
              <a:rPr lang="en-US" sz="2400" dirty="0"/>
              <a:t>One family group believes he was from the Black Forest</a:t>
            </a:r>
          </a:p>
          <a:p>
            <a:endParaRPr lang="en-US" sz="2400" dirty="0"/>
          </a:p>
          <a:p>
            <a:r>
              <a:rPr lang="en-US" sz="2400" dirty="0">
                <a:solidFill>
                  <a:srgbClr val="FF0000"/>
                </a:solidFill>
              </a:rPr>
              <a:t>But no one has any firm evidence of where he came from or was born</a:t>
            </a:r>
          </a:p>
        </p:txBody>
      </p:sp>
      <p:pic>
        <p:nvPicPr>
          <p:cNvPr id="10" name="Picture 9" descr="A picture containing text, map&#10;&#10;Description automatically generated">
            <a:extLst>
              <a:ext uri="{FF2B5EF4-FFF2-40B4-BE49-F238E27FC236}">
                <a16:creationId xmlns:a16="http://schemas.microsoft.com/office/drawing/2014/main" id="{60F4F741-98C8-4FDD-B77B-8768370141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523" y="2028680"/>
            <a:ext cx="3143827" cy="3707172"/>
          </a:xfrm>
          <a:prstGeom prst="rect">
            <a:avLst/>
          </a:prstGeom>
        </p:spPr>
      </p:pic>
      <p:sp>
        <p:nvSpPr>
          <p:cNvPr id="5" name="TextBox 4">
            <a:extLst>
              <a:ext uri="{FF2B5EF4-FFF2-40B4-BE49-F238E27FC236}">
                <a16:creationId xmlns:a16="http://schemas.microsoft.com/office/drawing/2014/main" id="{39BA2C03-C9CE-4432-B9DD-B1D75780AAEC}"/>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4</a:t>
            </a:fld>
            <a:endParaRPr lang="en-US" sz="900" b="1" dirty="0"/>
          </a:p>
        </p:txBody>
      </p:sp>
    </p:spTree>
    <p:extLst>
      <p:ext uri="{BB962C8B-B14F-4D97-AF65-F5344CB8AC3E}">
        <p14:creationId xmlns:p14="http://schemas.microsoft.com/office/powerpoint/2010/main" val="1500123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D234-3112-40B3-BDD1-7A504B9361C8}"/>
              </a:ext>
            </a:extLst>
          </p:cNvPr>
          <p:cNvSpPr>
            <a:spLocks noGrp="1"/>
          </p:cNvSpPr>
          <p:nvPr>
            <p:ph type="title"/>
          </p:nvPr>
        </p:nvSpPr>
        <p:spPr/>
        <p:txBody>
          <a:bodyPr/>
          <a:lstStyle/>
          <a:p>
            <a:pPr algn="ctr"/>
            <a:r>
              <a:rPr lang="en-US" b="1" dirty="0"/>
              <a:t>What was the Distribution of </a:t>
            </a:r>
            <a:r>
              <a:rPr lang="en-US" altLang="en-US" b="1" dirty="0" err="1"/>
              <a:t>Freysingers</a:t>
            </a:r>
            <a:r>
              <a:rPr lang="en-US" altLang="en-US" b="1" dirty="0"/>
              <a:t> in Germany</a:t>
            </a:r>
            <a:endParaRPr lang="en-US" b="1" dirty="0"/>
          </a:p>
        </p:txBody>
      </p:sp>
      <p:pic>
        <p:nvPicPr>
          <p:cNvPr id="5" name="Content Placeholder 4" descr="A picture containing text, map&#10;&#10;Description automatically generated">
            <a:extLst>
              <a:ext uri="{FF2B5EF4-FFF2-40B4-BE49-F238E27FC236}">
                <a16:creationId xmlns:a16="http://schemas.microsoft.com/office/drawing/2014/main" id="{B466F312-CAAD-4167-8C90-5DB60EF37D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6512" y="1669965"/>
            <a:ext cx="7030975" cy="4351338"/>
          </a:xfrm>
        </p:spPr>
      </p:pic>
      <p:pic>
        <p:nvPicPr>
          <p:cNvPr id="6" name="Picture 5">
            <a:extLst>
              <a:ext uri="{FF2B5EF4-FFF2-40B4-BE49-F238E27FC236}">
                <a16:creationId xmlns:a16="http://schemas.microsoft.com/office/drawing/2014/main" id="{35894E5C-2BD0-46EE-A712-F6200AE872A9}"/>
              </a:ext>
            </a:extLst>
          </p:cNvPr>
          <p:cNvPicPr>
            <a:picLocks noChangeAspect="1"/>
          </p:cNvPicPr>
          <p:nvPr/>
        </p:nvPicPr>
        <p:blipFill>
          <a:blip r:embed="rId3"/>
          <a:stretch>
            <a:fillRect/>
          </a:stretch>
        </p:blipFill>
        <p:spPr>
          <a:xfrm>
            <a:off x="7286677" y="1322134"/>
            <a:ext cx="1601620" cy="16733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D7E5C8C9-8A91-44D2-B98A-CD40D084B244}"/>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5</a:t>
            </a:fld>
            <a:endParaRPr lang="en-US" sz="900" b="1" dirty="0"/>
          </a:p>
        </p:txBody>
      </p:sp>
    </p:spTree>
    <p:extLst>
      <p:ext uri="{BB962C8B-B14F-4D97-AF65-F5344CB8AC3E}">
        <p14:creationId xmlns:p14="http://schemas.microsoft.com/office/powerpoint/2010/main" val="3194216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E3FC32-1678-4FF4-B1AE-3B608A0321FE}"/>
              </a:ext>
            </a:extLst>
          </p:cNvPr>
          <p:cNvSpPr>
            <a:spLocks noGrp="1"/>
          </p:cNvSpPr>
          <p:nvPr>
            <p:ph idx="1"/>
          </p:nvPr>
        </p:nvSpPr>
        <p:spPr>
          <a:xfrm>
            <a:off x="3777674" y="1056438"/>
            <a:ext cx="4736822" cy="4355231"/>
          </a:xfrm>
        </p:spPr>
        <p:txBody>
          <a:bodyPr/>
          <a:lstStyle/>
          <a:p>
            <a:r>
              <a:rPr lang="en-US" dirty="0"/>
              <a:t>A wedding invitation for nobles getting married in the city of Gera in 1746</a:t>
            </a:r>
            <a:br>
              <a:rPr lang="en-US" dirty="0"/>
            </a:br>
            <a:r>
              <a:rPr lang="en-US" dirty="0"/>
              <a:t>(Ludwig immigrated 8 years later)</a:t>
            </a:r>
          </a:p>
          <a:p>
            <a:endParaRPr lang="en-US" dirty="0"/>
          </a:p>
        </p:txBody>
      </p:sp>
      <p:sp>
        <p:nvSpPr>
          <p:cNvPr id="6" name="Rectangle 3">
            <a:extLst>
              <a:ext uri="{FF2B5EF4-FFF2-40B4-BE49-F238E27FC236}">
                <a16:creationId xmlns:a16="http://schemas.microsoft.com/office/drawing/2014/main" id="{32583223-2731-4455-B1D3-004920330BD7}"/>
              </a:ext>
            </a:extLst>
          </p:cNvPr>
          <p:cNvSpPr>
            <a:spLocks noChangeArrowheads="1"/>
          </p:cNvSpPr>
          <p:nvPr/>
        </p:nvSpPr>
        <p:spPr bwMode="auto">
          <a:xfrm>
            <a:off x="114300" y="1056438"/>
            <a:ext cx="157735" cy="173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de-DE" altLang="en-US" sz="675" dirty="0"/>
              <a:t> </a:t>
            </a:r>
            <a:endParaRPr lang="de-DE" altLang="en-US" sz="1350" dirty="0">
              <a:latin typeface="Arial" panose="020B0604020202020204" pitchFamily="34" charset="0"/>
            </a:endParaRPr>
          </a:p>
        </p:txBody>
      </p:sp>
      <p:pic>
        <p:nvPicPr>
          <p:cNvPr id="7" name="Picture 6">
            <a:extLst>
              <a:ext uri="{FF2B5EF4-FFF2-40B4-BE49-F238E27FC236}">
                <a16:creationId xmlns:a16="http://schemas.microsoft.com/office/drawing/2014/main" id="{C83BA94D-D12F-47DF-98B7-B1B5CE36345E}"/>
              </a:ext>
            </a:extLst>
          </p:cNvPr>
          <p:cNvPicPr>
            <a:picLocks noChangeAspect="1"/>
          </p:cNvPicPr>
          <p:nvPr/>
        </p:nvPicPr>
        <p:blipFill>
          <a:blip r:embed="rId2"/>
          <a:stretch>
            <a:fillRect/>
          </a:stretch>
        </p:blipFill>
        <p:spPr>
          <a:xfrm>
            <a:off x="784451" y="1633531"/>
            <a:ext cx="2583191" cy="4355231"/>
          </a:xfrm>
          <a:prstGeom prst="rect">
            <a:avLst/>
          </a:prstGeom>
        </p:spPr>
      </p:pic>
      <p:sp>
        <p:nvSpPr>
          <p:cNvPr id="12" name="Rectangle 11">
            <a:extLst>
              <a:ext uri="{FF2B5EF4-FFF2-40B4-BE49-F238E27FC236}">
                <a16:creationId xmlns:a16="http://schemas.microsoft.com/office/drawing/2014/main" id="{C27DDB31-B109-4A84-8AE3-D7C5D015D083}"/>
              </a:ext>
            </a:extLst>
          </p:cNvPr>
          <p:cNvSpPr/>
          <p:nvPr/>
        </p:nvSpPr>
        <p:spPr>
          <a:xfrm>
            <a:off x="784451" y="241865"/>
            <a:ext cx="7398564" cy="646331"/>
          </a:xfrm>
          <a:prstGeom prst="rect">
            <a:avLst/>
          </a:prstGeom>
        </p:spPr>
        <p:txBody>
          <a:bodyPr wrap="none">
            <a:spAutoFit/>
          </a:bodyPr>
          <a:lstStyle/>
          <a:p>
            <a:r>
              <a:rPr lang="en-US" sz="3600" b="1" dirty="0"/>
              <a:t>Doing an Internet Search I Found this:</a:t>
            </a:r>
          </a:p>
        </p:txBody>
      </p:sp>
      <p:pic>
        <p:nvPicPr>
          <p:cNvPr id="13" name="Picture 12">
            <a:extLst>
              <a:ext uri="{FF2B5EF4-FFF2-40B4-BE49-F238E27FC236}">
                <a16:creationId xmlns:a16="http://schemas.microsoft.com/office/drawing/2014/main" id="{D99C5A34-144F-4DFC-8CAA-FCACF99D53A6}"/>
              </a:ext>
            </a:extLst>
          </p:cNvPr>
          <p:cNvPicPr>
            <a:picLocks noChangeAspect="1"/>
          </p:cNvPicPr>
          <p:nvPr/>
        </p:nvPicPr>
        <p:blipFill>
          <a:blip r:embed="rId3"/>
          <a:stretch>
            <a:fillRect/>
          </a:stretch>
        </p:blipFill>
        <p:spPr>
          <a:xfrm>
            <a:off x="5132056" y="2800893"/>
            <a:ext cx="3087452" cy="3649687"/>
          </a:xfrm>
          <a:prstGeom prst="rect">
            <a:avLst/>
          </a:prstGeom>
        </p:spPr>
      </p:pic>
      <p:sp>
        <p:nvSpPr>
          <p:cNvPr id="8" name="TextBox 7">
            <a:extLst>
              <a:ext uri="{FF2B5EF4-FFF2-40B4-BE49-F238E27FC236}">
                <a16:creationId xmlns:a16="http://schemas.microsoft.com/office/drawing/2014/main" id="{5582048A-FF9C-4A99-BB2A-9AA410D2608A}"/>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6</a:t>
            </a:fld>
            <a:endParaRPr lang="en-US" sz="900" b="1" dirty="0"/>
          </a:p>
        </p:txBody>
      </p:sp>
    </p:spTree>
    <p:extLst>
      <p:ext uri="{BB962C8B-B14F-4D97-AF65-F5344CB8AC3E}">
        <p14:creationId xmlns:p14="http://schemas.microsoft.com/office/powerpoint/2010/main" val="1325690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5DE86FE-B7EC-492F-8EC5-94D2C8B041AB}"/>
              </a:ext>
            </a:extLst>
          </p:cNvPr>
          <p:cNvSpPr>
            <a:spLocks noGrp="1" noChangeArrowheads="1"/>
          </p:cNvSpPr>
          <p:nvPr>
            <p:ph idx="1"/>
          </p:nvPr>
        </p:nvSpPr>
        <p:spPr bwMode="auto">
          <a:xfrm>
            <a:off x="628650" y="2318176"/>
            <a:ext cx="7324762" cy="162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rtlCol="0"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lang="en-US" altLang="en-US" sz="2025" b="1" dirty="0">
                <a:latin typeface="Times New Roman" panose="02020603050405020304" pitchFamily="18" charset="0"/>
                <a:cs typeface="Times New Roman" panose="02020603050405020304" pitchFamily="18" charset="0"/>
              </a:rPr>
              <a:t>The bottom 4 lines in German</a:t>
            </a:r>
          </a:p>
          <a:p>
            <a:pPr marL="0" indent="0" algn="ctr" eaLnBrk="0" fontAlgn="base" hangingPunct="0">
              <a:lnSpc>
                <a:spcPct val="100000"/>
              </a:lnSpc>
              <a:spcBef>
                <a:spcPct val="0"/>
              </a:spcBef>
              <a:spcAft>
                <a:spcPct val="0"/>
              </a:spcAft>
              <a:buNone/>
            </a:pPr>
            <a:r>
              <a:rPr lang="en-US" altLang="en-US" sz="2025" dirty="0">
                <a:latin typeface="Times New Roman" panose="02020603050405020304" pitchFamily="18" charset="0"/>
                <a:cs typeface="Times New Roman" panose="02020603050405020304" pitchFamily="18" charset="0"/>
              </a:rPr>
              <a:t>Ludwig Friedrich </a:t>
            </a:r>
            <a:r>
              <a:rPr lang="en-US" altLang="en-US" sz="2025" dirty="0" err="1">
                <a:latin typeface="Times New Roman" panose="02020603050405020304" pitchFamily="18" charset="0"/>
                <a:cs typeface="Times New Roman" panose="02020603050405020304" pitchFamily="18" charset="0"/>
              </a:rPr>
              <a:t>Freysinger</a:t>
            </a:r>
            <a:r>
              <a:rPr lang="en-US" altLang="en-US" sz="2025" dirty="0">
                <a:latin typeface="Times New Roman" panose="02020603050405020304" pitchFamily="18" charset="0"/>
                <a:cs typeface="Times New Roman" panose="02020603050405020304" pitchFamily="18" charset="0"/>
              </a:rPr>
              <a:t>,</a:t>
            </a:r>
            <a:br>
              <a:rPr lang="en-US" altLang="en-US" sz="2025" dirty="0"/>
            </a:br>
            <a:r>
              <a:rPr lang="en-US" altLang="en-US" sz="2025" dirty="0">
                <a:latin typeface="Times New Roman" panose="02020603050405020304" pitchFamily="18" charset="0"/>
                <a:cs typeface="Times New Roman" panose="02020603050405020304" pitchFamily="18" charset="0"/>
              </a:rPr>
              <a:t>Und</a:t>
            </a:r>
            <a:br>
              <a:rPr lang="en-US" altLang="en-US" sz="2025" dirty="0"/>
            </a:br>
            <a:r>
              <a:rPr lang="nl-NL" altLang="en-US" sz="2025" dirty="0">
                <a:latin typeface="Times New Roman" panose="02020603050405020304" pitchFamily="18" charset="0"/>
                <a:cs typeface="Times New Roman" panose="02020603050405020304" pitchFamily="18" charset="0"/>
              </a:rPr>
              <a:t>Christian Willhelm Freysinger</a:t>
            </a:r>
            <a:br>
              <a:rPr lang="nl-NL" altLang="en-US" sz="2025" dirty="0"/>
            </a:br>
            <a:r>
              <a:rPr lang="nl-NL" altLang="en-US" sz="2025" dirty="0">
                <a:latin typeface="Times New Roman" panose="02020603050405020304" pitchFamily="18" charset="0"/>
                <a:cs typeface="Times New Roman" panose="02020603050405020304" pitchFamily="18" charset="0"/>
              </a:rPr>
              <a:t>GERA, gedruckt in der Hochgrafl. Reus Pl. Privil Hofbuchdruckerey</a:t>
            </a:r>
            <a:endParaRPr lang="nl-NL" altLang="en-US" sz="2025" dirty="0">
              <a:latin typeface="Arial" panose="020B0604020202020204" pitchFamily="34" charset="0"/>
            </a:endParaRPr>
          </a:p>
        </p:txBody>
      </p:sp>
      <p:sp>
        <p:nvSpPr>
          <p:cNvPr id="5" name="Rectangle 4">
            <a:extLst>
              <a:ext uri="{FF2B5EF4-FFF2-40B4-BE49-F238E27FC236}">
                <a16:creationId xmlns:a16="http://schemas.microsoft.com/office/drawing/2014/main" id="{66F67452-998A-40C6-B454-7DEFB5DC8D15}"/>
              </a:ext>
            </a:extLst>
          </p:cNvPr>
          <p:cNvSpPr/>
          <p:nvPr/>
        </p:nvSpPr>
        <p:spPr>
          <a:xfrm>
            <a:off x="736680" y="4130160"/>
            <a:ext cx="7670641" cy="1650452"/>
          </a:xfrm>
          <a:prstGeom prst="rect">
            <a:avLst/>
          </a:prstGeom>
        </p:spPr>
        <p:txBody>
          <a:bodyPr wrap="square">
            <a:spAutoFit/>
          </a:bodyPr>
          <a:lstStyle/>
          <a:p>
            <a:r>
              <a:rPr lang="en-US" sz="2025" b="1" dirty="0"/>
              <a:t>The bottom 4 lines in English</a:t>
            </a:r>
          </a:p>
          <a:p>
            <a:pPr algn="ctr"/>
            <a:r>
              <a:rPr lang="en-US" sz="2025" dirty="0"/>
              <a:t>Ludwig Friedrich </a:t>
            </a:r>
            <a:r>
              <a:rPr lang="en-US" sz="2025" dirty="0" err="1"/>
              <a:t>Freysinger</a:t>
            </a:r>
            <a:r>
              <a:rPr lang="en-US" sz="2025" dirty="0"/>
              <a:t>, </a:t>
            </a:r>
          </a:p>
          <a:p>
            <a:pPr algn="ctr"/>
            <a:r>
              <a:rPr lang="en-US" sz="2025" dirty="0"/>
              <a:t>and </a:t>
            </a:r>
          </a:p>
          <a:p>
            <a:pPr algn="ctr"/>
            <a:r>
              <a:rPr lang="en-US" sz="2025" dirty="0"/>
              <a:t>Christian </a:t>
            </a:r>
            <a:r>
              <a:rPr lang="en-US" sz="2025" dirty="0" err="1"/>
              <a:t>Willhelm</a:t>
            </a:r>
            <a:r>
              <a:rPr lang="en-US" sz="2025" dirty="0"/>
              <a:t> </a:t>
            </a:r>
            <a:r>
              <a:rPr lang="en-US" sz="2025" dirty="0" err="1"/>
              <a:t>Freysinger</a:t>
            </a:r>
            <a:r>
              <a:rPr lang="en-US" sz="2025" dirty="0"/>
              <a:t>.</a:t>
            </a:r>
          </a:p>
          <a:p>
            <a:pPr algn="ctr"/>
            <a:r>
              <a:rPr lang="en-US" sz="2025" dirty="0"/>
              <a:t>Printed in GERA </a:t>
            </a:r>
            <a:r>
              <a:rPr lang="en-US" sz="2025" dirty="0" err="1"/>
              <a:t>hochgrafl</a:t>
            </a:r>
            <a:r>
              <a:rPr lang="en-US" sz="2025" dirty="0"/>
              <a:t>. Reuben </a:t>
            </a:r>
            <a:r>
              <a:rPr lang="en-US" sz="2025" dirty="0" err="1"/>
              <a:t>Privil</a:t>
            </a:r>
            <a:r>
              <a:rPr lang="en-US" sz="2025" dirty="0"/>
              <a:t>. Pl. </a:t>
            </a:r>
            <a:r>
              <a:rPr lang="en-US" sz="2025" dirty="0" err="1"/>
              <a:t>Hofbuchbru?lcrep</a:t>
            </a:r>
            <a:endParaRPr lang="en-US" sz="2025" dirty="0"/>
          </a:p>
        </p:txBody>
      </p:sp>
      <p:pic>
        <p:nvPicPr>
          <p:cNvPr id="6" name="Picture 5">
            <a:extLst>
              <a:ext uri="{FF2B5EF4-FFF2-40B4-BE49-F238E27FC236}">
                <a16:creationId xmlns:a16="http://schemas.microsoft.com/office/drawing/2014/main" id="{C6524A27-2B18-48E7-9F53-936A9AA2BC95}"/>
              </a:ext>
            </a:extLst>
          </p:cNvPr>
          <p:cNvPicPr>
            <a:picLocks noChangeAspect="1"/>
          </p:cNvPicPr>
          <p:nvPr/>
        </p:nvPicPr>
        <p:blipFill>
          <a:blip r:embed="rId2"/>
          <a:stretch>
            <a:fillRect/>
          </a:stretch>
        </p:blipFill>
        <p:spPr>
          <a:xfrm>
            <a:off x="628650" y="823077"/>
            <a:ext cx="5313777" cy="1143772"/>
          </a:xfrm>
          <a:prstGeom prst="rect">
            <a:avLst/>
          </a:prstGeom>
        </p:spPr>
      </p:pic>
      <p:sp>
        <p:nvSpPr>
          <p:cNvPr id="7" name="TextBox 6">
            <a:extLst>
              <a:ext uri="{FF2B5EF4-FFF2-40B4-BE49-F238E27FC236}">
                <a16:creationId xmlns:a16="http://schemas.microsoft.com/office/drawing/2014/main" id="{D35B2284-37C4-4AC9-A1BF-0975E473BA23}"/>
              </a:ext>
            </a:extLst>
          </p:cNvPr>
          <p:cNvSpPr txBox="1"/>
          <p:nvPr/>
        </p:nvSpPr>
        <p:spPr>
          <a:xfrm>
            <a:off x="736680" y="384495"/>
            <a:ext cx="1866243" cy="438582"/>
          </a:xfrm>
          <a:prstGeom prst="rect">
            <a:avLst/>
          </a:prstGeom>
          <a:noFill/>
        </p:spPr>
        <p:txBody>
          <a:bodyPr wrap="square" rtlCol="0">
            <a:spAutoFit/>
          </a:bodyPr>
          <a:lstStyle/>
          <a:p>
            <a:r>
              <a:rPr lang="en-US" sz="2250" b="1" dirty="0"/>
              <a:t>The original</a:t>
            </a:r>
          </a:p>
        </p:txBody>
      </p:sp>
      <p:sp>
        <p:nvSpPr>
          <p:cNvPr id="8" name="TextBox 7">
            <a:extLst>
              <a:ext uri="{FF2B5EF4-FFF2-40B4-BE49-F238E27FC236}">
                <a16:creationId xmlns:a16="http://schemas.microsoft.com/office/drawing/2014/main" id="{B78ACA64-B731-45BF-8B24-B58411163364}"/>
              </a:ext>
            </a:extLst>
          </p:cNvPr>
          <p:cNvSpPr txBox="1"/>
          <p:nvPr/>
        </p:nvSpPr>
        <p:spPr>
          <a:xfrm>
            <a:off x="1153391" y="6192982"/>
            <a:ext cx="7017177" cy="404726"/>
          </a:xfrm>
          <a:prstGeom prst="rect">
            <a:avLst/>
          </a:prstGeom>
          <a:noFill/>
        </p:spPr>
        <p:txBody>
          <a:bodyPr wrap="none" rtlCol="0">
            <a:spAutoFit/>
          </a:bodyPr>
          <a:lstStyle/>
          <a:p>
            <a:r>
              <a:rPr lang="en-US" sz="2030" dirty="0"/>
              <a:t>The wedding took place in 1746, Ludwig immigrated 8 years later.</a:t>
            </a:r>
          </a:p>
        </p:txBody>
      </p:sp>
      <p:sp>
        <p:nvSpPr>
          <p:cNvPr id="9" name="TextBox 8">
            <a:extLst>
              <a:ext uri="{FF2B5EF4-FFF2-40B4-BE49-F238E27FC236}">
                <a16:creationId xmlns:a16="http://schemas.microsoft.com/office/drawing/2014/main" id="{B3A847CB-3D5B-42DE-9BCC-B29A3409F990}"/>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7</a:t>
            </a:fld>
            <a:endParaRPr lang="en-US" sz="900" b="1" dirty="0"/>
          </a:p>
        </p:txBody>
      </p:sp>
    </p:spTree>
    <p:extLst>
      <p:ext uri="{BB962C8B-B14F-4D97-AF65-F5344CB8AC3E}">
        <p14:creationId xmlns:p14="http://schemas.microsoft.com/office/powerpoint/2010/main" val="2980045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C9F871F-C406-4BE4-A160-4D68B898D920}"/>
              </a:ext>
            </a:extLst>
          </p:cNvPr>
          <p:cNvPicPr>
            <a:picLocks noGrp="1" noChangeAspect="1"/>
          </p:cNvPicPr>
          <p:nvPr>
            <p:ph idx="1"/>
          </p:nvPr>
        </p:nvPicPr>
        <p:blipFill>
          <a:blip r:embed="rId2"/>
          <a:stretch>
            <a:fillRect/>
          </a:stretch>
        </p:blipFill>
        <p:spPr>
          <a:xfrm>
            <a:off x="558224" y="3314271"/>
            <a:ext cx="7886700" cy="2020591"/>
          </a:xfrm>
          <a:prstGeom prst="rect">
            <a:avLst/>
          </a:prstGeom>
        </p:spPr>
      </p:pic>
      <p:pic>
        <p:nvPicPr>
          <p:cNvPr id="4" name="Picture 3">
            <a:extLst>
              <a:ext uri="{FF2B5EF4-FFF2-40B4-BE49-F238E27FC236}">
                <a16:creationId xmlns:a16="http://schemas.microsoft.com/office/drawing/2014/main" id="{C19CCDBF-727F-4615-8311-2DE4342B2C95}"/>
              </a:ext>
            </a:extLst>
          </p:cNvPr>
          <p:cNvPicPr>
            <a:picLocks noChangeAspect="1"/>
          </p:cNvPicPr>
          <p:nvPr/>
        </p:nvPicPr>
        <p:blipFill rotWithShape="1">
          <a:blip r:embed="rId3"/>
          <a:srcRect l="6250" r="8978"/>
          <a:stretch/>
        </p:blipFill>
        <p:spPr>
          <a:xfrm>
            <a:off x="558224" y="1580379"/>
            <a:ext cx="7751618" cy="1160172"/>
          </a:xfrm>
          <a:prstGeom prst="rect">
            <a:avLst/>
          </a:prstGeom>
        </p:spPr>
      </p:pic>
      <p:sp>
        <p:nvSpPr>
          <p:cNvPr id="6" name="TextBox 5">
            <a:extLst>
              <a:ext uri="{FF2B5EF4-FFF2-40B4-BE49-F238E27FC236}">
                <a16:creationId xmlns:a16="http://schemas.microsoft.com/office/drawing/2014/main" id="{7B5BD116-BC2B-4820-90B8-22F1A8005193}"/>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8</a:t>
            </a:fld>
            <a:endParaRPr lang="en-US" sz="900" b="1" dirty="0"/>
          </a:p>
        </p:txBody>
      </p:sp>
      <p:sp>
        <p:nvSpPr>
          <p:cNvPr id="2" name="TextBox 1">
            <a:extLst>
              <a:ext uri="{FF2B5EF4-FFF2-40B4-BE49-F238E27FC236}">
                <a16:creationId xmlns:a16="http://schemas.microsoft.com/office/drawing/2014/main" id="{1F6C21B3-91C9-4518-A73B-AF57B737432D}"/>
              </a:ext>
            </a:extLst>
          </p:cNvPr>
          <p:cNvSpPr txBox="1"/>
          <p:nvPr/>
        </p:nvSpPr>
        <p:spPr>
          <a:xfrm>
            <a:off x="960581" y="426573"/>
            <a:ext cx="6761018" cy="646331"/>
          </a:xfrm>
          <a:prstGeom prst="rect">
            <a:avLst/>
          </a:prstGeom>
          <a:noFill/>
        </p:spPr>
        <p:txBody>
          <a:bodyPr wrap="square" rtlCol="0">
            <a:spAutoFit/>
          </a:bodyPr>
          <a:lstStyle/>
          <a:p>
            <a:pPr algn="ctr"/>
            <a:r>
              <a:rPr lang="en-US" sz="3600" b="1" dirty="0"/>
              <a:t>But then I Found This!</a:t>
            </a:r>
          </a:p>
        </p:txBody>
      </p:sp>
      <p:sp>
        <p:nvSpPr>
          <p:cNvPr id="7" name="TextBox 6">
            <a:extLst>
              <a:ext uri="{FF2B5EF4-FFF2-40B4-BE49-F238E27FC236}">
                <a16:creationId xmlns:a16="http://schemas.microsoft.com/office/drawing/2014/main" id="{F25C7734-5D0C-499F-BC74-EB6D048CE8D6}"/>
              </a:ext>
            </a:extLst>
          </p:cNvPr>
          <p:cNvSpPr txBox="1"/>
          <p:nvPr/>
        </p:nvSpPr>
        <p:spPr>
          <a:xfrm>
            <a:off x="8529783" y="66410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8</a:t>
            </a:fld>
            <a:endParaRPr lang="en-US" sz="900" b="1" dirty="0"/>
          </a:p>
        </p:txBody>
      </p:sp>
    </p:spTree>
    <p:extLst>
      <p:ext uri="{BB962C8B-B14F-4D97-AF65-F5344CB8AC3E}">
        <p14:creationId xmlns:p14="http://schemas.microsoft.com/office/powerpoint/2010/main" val="4105241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33CAC-02DA-4F0B-A141-5FB02B9F91F5}"/>
              </a:ext>
            </a:extLst>
          </p:cNvPr>
          <p:cNvSpPr>
            <a:spLocks noGrp="1"/>
          </p:cNvSpPr>
          <p:nvPr>
            <p:ph type="title"/>
          </p:nvPr>
        </p:nvSpPr>
        <p:spPr>
          <a:xfrm>
            <a:off x="767774" y="248106"/>
            <a:ext cx="7886700" cy="1325563"/>
          </a:xfrm>
        </p:spPr>
        <p:txBody>
          <a:bodyPr>
            <a:normAutofit fontScale="90000"/>
          </a:bodyPr>
          <a:lstStyle/>
          <a:p>
            <a:pPr algn="ctr"/>
            <a:r>
              <a:rPr lang="en-US" b="1" dirty="0"/>
              <a:t>Ludwig’s in-Laws Were All From Veldenz Germany as far as  I Could Tell</a:t>
            </a:r>
          </a:p>
        </p:txBody>
      </p:sp>
      <p:sp>
        <p:nvSpPr>
          <p:cNvPr id="4" name="TextBox 3">
            <a:extLst>
              <a:ext uri="{FF2B5EF4-FFF2-40B4-BE49-F238E27FC236}">
                <a16:creationId xmlns:a16="http://schemas.microsoft.com/office/drawing/2014/main" id="{03F8610E-E32C-4678-8A54-698BFFD1372F}"/>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9</a:t>
            </a:fld>
            <a:endParaRPr lang="en-US" sz="900" b="1" dirty="0"/>
          </a:p>
        </p:txBody>
      </p:sp>
      <p:pic>
        <p:nvPicPr>
          <p:cNvPr id="13" name="Content Placeholder 12" descr="A screenshot of a cell phone&#10;&#10;Description automatically generated">
            <a:extLst>
              <a:ext uri="{FF2B5EF4-FFF2-40B4-BE49-F238E27FC236}">
                <a16:creationId xmlns:a16="http://schemas.microsoft.com/office/drawing/2014/main" id="{67CCF053-3918-4C5A-8666-39571D9801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7774" y="1494887"/>
            <a:ext cx="7792320" cy="5072563"/>
          </a:xfrm>
        </p:spPr>
      </p:pic>
    </p:spTree>
    <p:extLst>
      <p:ext uri="{BB962C8B-B14F-4D97-AF65-F5344CB8AC3E}">
        <p14:creationId xmlns:p14="http://schemas.microsoft.com/office/powerpoint/2010/main" val="4232813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a:extLst>
              <a:ext uri="{FF2B5EF4-FFF2-40B4-BE49-F238E27FC236}">
                <a16:creationId xmlns:a16="http://schemas.microsoft.com/office/drawing/2014/main" id="{E7C1B829-83C3-47D8-8D79-F2E6030D931A}"/>
              </a:ext>
            </a:extLst>
          </p:cNvPr>
          <p:cNvPicPr>
            <a:picLocks noChangeAspect="1"/>
          </p:cNvPicPr>
          <p:nvPr/>
        </p:nvPicPr>
        <p:blipFill>
          <a:blip r:embed="rId2"/>
          <a:stretch>
            <a:fillRect/>
          </a:stretch>
        </p:blipFill>
        <p:spPr>
          <a:xfrm>
            <a:off x="3660628" y="544067"/>
            <a:ext cx="4920747" cy="5813206"/>
          </a:xfrm>
          <a:prstGeom prst="rect">
            <a:avLst/>
          </a:prstGeom>
        </p:spPr>
      </p:pic>
      <p:sp>
        <p:nvSpPr>
          <p:cNvPr id="4" name="Title 1">
            <a:extLst>
              <a:ext uri="{FF2B5EF4-FFF2-40B4-BE49-F238E27FC236}">
                <a16:creationId xmlns:a16="http://schemas.microsoft.com/office/drawing/2014/main" id="{E9B1469F-5474-4711-A376-7B31A9FB5BD0}"/>
              </a:ext>
            </a:extLst>
          </p:cNvPr>
          <p:cNvSpPr txBox="1">
            <a:spLocks/>
          </p:cNvSpPr>
          <p:nvPr/>
        </p:nvSpPr>
        <p:spPr>
          <a:xfrm>
            <a:off x="428178" y="539494"/>
            <a:ext cx="3096952" cy="19856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t>Where did Ludwig’s Wife Ancestors Come From?</a:t>
            </a:r>
          </a:p>
        </p:txBody>
      </p:sp>
      <p:sp>
        <p:nvSpPr>
          <p:cNvPr id="5" name="TextBox 4">
            <a:extLst>
              <a:ext uri="{FF2B5EF4-FFF2-40B4-BE49-F238E27FC236}">
                <a16:creationId xmlns:a16="http://schemas.microsoft.com/office/drawing/2014/main" id="{F509300C-D4A1-482F-85E2-2C1162F666C4}"/>
              </a:ext>
            </a:extLst>
          </p:cNvPr>
          <p:cNvSpPr txBox="1"/>
          <p:nvPr/>
        </p:nvSpPr>
        <p:spPr>
          <a:xfrm>
            <a:off x="562625" y="2912012"/>
            <a:ext cx="2828058" cy="3396645"/>
          </a:xfrm>
          <a:prstGeom prst="rect">
            <a:avLst/>
          </a:prstGeom>
        </p:spPr>
        <p:txBody>
          <a:bodyPr vert="horz" lIns="91440" tIns="45720" rIns="91440" bIns="45720" rtlCol="0">
            <a:noAutofit/>
          </a:bodyPr>
          <a:lstStyle/>
          <a:p>
            <a:pPr defTabSz="914400">
              <a:lnSpc>
                <a:spcPct val="90000"/>
              </a:lnSpc>
              <a:spcAft>
                <a:spcPts val="600"/>
              </a:spcAft>
            </a:pPr>
            <a:r>
              <a:rPr lang="en-US" sz="2200" b="1" dirty="0"/>
              <a:t>She was born in Germany as was Ludwig.  I have tracked down where 13 of her ancestors came from and they were all from </a:t>
            </a:r>
            <a:r>
              <a:rPr lang="en-US" sz="2200" b="1" dirty="0" err="1"/>
              <a:t>Veldenz</a:t>
            </a:r>
            <a:r>
              <a:rPr lang="en-US" sz="2200" b="1" dirty="0"/>
              <a:t> or the </a:t>
            </a:r>
            <a:r>
              <a:rPr lang="en-US" sz="2200" b="1" dirty="0" err="1"/>
              <a:t>Veldenz</a:t>
            </a:r>
            <a:r>
              <a:rPr lang="en-US" sz="2200" b="1" dirty="0"/>
              <a:t> region. This is on the Moselle river, a major tributary of the Rhine. </a:t>
            </a:r>
          </a:p>
        </p:txBody>
      </p:sp>
      <p:sp>
        <p:nvSpPr>
          <p:cNvPr id="8" name="TextBox 7">
            <a:extLst>
              <a:ext uri="{FF2B5EF4-FFF2-40B4-BE49-F238E27FC236}">
                <a16:creationId xmlns:a16="http://schemas.microsoft.com/office/drawing/2014/main" id="{66765249-3A21-41CF-BC6E-EAE0F6D2EE61}"/>
              </a:ext>
            </a:extLst>
          </p:cNvPr>
          <p:cNvSpPr txBox="1"/>
          <p:nvPr/>
        </p:nvSpPr>
        <p:spPr>
          <a:xfrm>
            <a:off x="8377383" y="6488668"/>
            <a:ext cx="554182" cy="230832"/>
          </a:xfrm>
          <a:prstGeom prst="rect">
            <a:avLst/>
          </a:prstGeom>
          <a:noFill/>
        </p:spPr>
        <p:txBody>
          <a:bodyPr wrap="square" rtlCol="0">
            <a:spAutoFit/>
          </a:bodyPr>
          <a:lstStyle/>
          <a:p>
            <a:pPr>
              <a:spcAft>
                <a:spcPts val="600"/>
              </a:spcAft>
            </a:pPr>
            <a:r>
              <a:rPr lang="en-US" sz="900" b="1" dirty="0"/>
              <a:t>Slide </a:t>
            </a:r>
            <a:fld id="{EACA6D60-DEC7-4D60-9514-D9DD305BBE0A}" type="slidenum">
              <a:rPr lang="en-US" sz="900" b="1" smtClean="0"/>
              <a:pPr>
                <a:spcAft>
                  <a:spcPts val="600"/>
                </a:spcAft>
              </a:pPr>
              <a:t>10</a:t>
            </a:fld>
            <a:endParaRPr lang="en-US" sz="900" b="1" dirty="0"/>
          </a:p>
        </p:txBody>
      </p:sp>
    </p:spTree>
    <p:extLst>
      <p:ext uri="{BB962C8B-B14F-4D97-AF65-F5344CB8AC3E}">
        <p14:creationId xmlns:p14="http://schemas.microsoft.com/office/powerpoint/2010/main" val="946138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652F2A-DC8D-4F3F-8E2E-152CB3D1EBC1}"/>
              </a:ext>
            </a:extLst>
          </p:cNvPr>
          <p:cNvSpPr/>
          <p:nvPr/>
        </p:nvSpPr>
        <p:spPr>
          <a:xfrm>
            <a:off x="1062180" y="225324"/>
            <a:ext cx="7453746" cy="1077218"/>
          </a:xfrm>
          <a:prstGeom prst="rect">
            <a:avLst/>
          </a:prstGeom>
        </p:spPr>
        <p:txBody>
          <a:bodyPr wrap="square">
            <a:spAutoFit/>
          </a:bodyPr>
          <a:lstStyle/>
          <a:p>
            <a:pPr algn="ctr"/>
            <a:r>
              <a:rPr lang="en-US" sz="3200" b="1" dirty="0"/>
              <a:t>Timeline Connecting Ludwig With His Wife and Father to be</a:t>
            </a:r>
          </a:p>
        </p:txBody>
      </p:sp>
      <p:graphicFrame>
        <p:nvGraphicFramePr>
          <p:cNvPr id="4" name="Table 3">
            <a:extLst>
              <a:ext uri="{FF2B5EF4-FFF2-40B4-BE49-F238E27FC236}">
                <a16:creationId xmlns:a16="http://schemas.microsoft.com/office/drawing/2014/main" id="{8A1DF024-19D7-42FE-9A0F-DF737B372E4A}"/>
              </a:ext>
            </a:extLst>
          </p:cNvPr>
          <p:cNvGraphicFramePr>
            <a:graphicFrameLocks noGrp="1"/>
          </p:cNvGraphicFramePr>
          <p:nvPr>
            <p:extLst>
              <p:ext uri="{D42A27DB-BD31-4B8C-83A1-F6EECF244321}">
                <p14:modId xmlns:p14="http://schemas.microsoft.com/office/powerpoint/2010/main" val="1607903328"/>
              </p:ext>
            </p:extLst>
          </p:nvPr>
        </p:nvGraphicFramePr>
        <p:xfrm>
          <a:off x="773112" y="1302542"/>
          <a:ext cx="7597775" cy="4252915"/>
        </p:xfrm>
        <a:graphic>
          <a:graphicData uri="http://schemas.openxmlformats.org/drawingml/2006/table">
            <a:tbl>
              <a:tblPr firstRow="1" firstCol="1" bandRow="1"/>
              <a:tblGrid>
                <a:gridCol w="509270">
                  <a:extLst>
                    <a:ext uri="{9D8B030D-6E8A-4147-A177-3AD203B41FA5}">
                      <a16:colId xmlns:a16="http://schemas.microsoft.com/office/drawing/2014/main" val="3385314399"/>
                    </a:ext>
                  </a:extLst>
                </a:gridCol>
                <a:gridCol w="1945005">
                  <a:extLst>
                    <a:ext uri="{9D8B030D-6E8A-4147-A177-3AD203B41FA5}">
                      <a16:colId xmlns:a16="http://schemas.microsoft.com/office/drawing/2014/main" val="1625001860"/>
                    </a:ext>
                  </a:extLst>
                </a:gridCol>
                <a:gridCol w="400050">
                  <a:extLst>
                    <a:ext uri="{9D8B030D-6E8A-4147-A177-3AD203B41FA5}">
                      <a16:colId xmlns:a16="http://schemas.microsoft.com/office/drawing/2014/main" val="1005642543"/>
                    </a:ext>
                  </a:extLst>
                </a:gridCol>
                <a:gridCol w="2171700">
                  <a:extLst>
                    <a:ext uri="{9D8B030D-6E8A-4147-A177-3AD203B41FA5}">
                      <a16:colId xmlns:a16="http://schemas.microsoft.com/office/drawing/2014/main" val="1938900712"/>
                    </a:ext>
                  </a:extLst>
                </a:gridCol>
                <a:gridCol w="400050">
                  <a:extLst>
                    <a:ext uri="{9D8B030D-6E8A-4147-A177-3AD203B41FA5}">
                      <a16:colId xmlns:a16="http://schemas.microsoft.com/office/drawing/2014/main" val="3259402486"/>
                    </a:ext>
                  </a:extLst>
                </a:gridCol>
                <a:gridCol w="1771650">
                  <a:extLst>
                    <a:ext uri="{9D8B030D-6E8A-4147-A177-3AD203B41FA5}">
                      <a16:colId xmlns:a16="http://schemas.microsoft.com/office/drawing/2014/main" val="2484348064"/>
                    </a:ext>
                  </a:extLst>
                </a:gridCol>
                <a:gridCol w="400050">
                  <a:extLst>
                    <a:ext uri="{9D8B030D-6E8A-4147-A177-3AD203B41FA5}">
                      <a16:colId xmlns:a16="http://schemas.microsoft.com/office/drawing/2014/main" val="331210110"/>
                    </a:ext>
                  </a:extLst>
                </a:gridCol>
              </a:tblGrid>
              <a:tr h="39370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Year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Ludwig Frederick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Freysinger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Johan Frederick Bletz</a:t>
                      </a:r>
                    </a:p>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(Ludwig’s father in law to be)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100" kern="1800">
                          <a:effectLst/>
                          <a:latin typeface="Times New Roman" panose="02020603050405020304" pitchFamily="18" charset="0"/>
                          <a:ea typeface="Times New Roman" panose="02020603050405020304" pitchFamily="18" charset="0"/>
                          <a:cs typeface="Times New Roman" panose="02020603050405020304" pitchFamily="18" charset="0"/>
                        </a:rPr>
                        <a: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100" kern="1800">
                          <a:effectLst/>
                          <a:latin typeface="Times New Roman" panose="02020603050405020304" pitchFamily="18" charset="0"/>
                          <a:ea typeface="Times New Roman" panose="02020603050405020304" pitchFamily="18" charset="0"/>
                          <a:cs typeface="Times New Roman" panose="02020603050405020304" pitchFamily="18" charset="0"/>
                        </a:rPr>
                        <a:t>Elizabeth Bletz</a:t>
                      </a:r>
                      <a:br>
                        <a:rPr lang="en-US" sz="1100" kern="1800">
                          <a:effectLst/>
                          <a:latin typeface="Times New Roman" panose="02020603050405020304" pitchFamily="18" charset="0"/>
                          <a:ea typeface="Times New Roman" panose="02020603050405020304" pitchFamily="18" charset="0"/>
                          <a:cs typeface="Times New Roman" panose="02020603050405020304" pitchFamily="18" charset="0"/>
                        </a:rPr>
                      </a:br>
                      <a:r>
                        <a:rPr lang="en-US" sz="1100" kern="1800">
                          <a:effectLst/>
                          <a:latin typeface="Times New Roman" panose="02020603050405020304" pitchFamily="18" charset="0"/>
                          <a:ea typeface="Times New Roman" panose="02020603050405020304" pitchFamily="18" charset="0"/>
                          <a:cs typeface="Times New Roman" panose="02020603050405020304" pitchFamily="18" charset="0"/>
                        </a:rPr>
                        <a:t>(Ludwig’s wife to be)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100" kern="1800">
                          <a:effectLst/>
                          <a:latin typeface="Times New Roman" panose="02020603050405020304" pitchFamily="18" charset="0"/>
                          <a:ea typeface="Times New Roman" panose="02020603050405020304" pitchFamily="18" charset="0"/>
                          <a:cs typeface="Times New Roman" panose="02020603050405020304" pitchFamily="18" charset="0"/>
                        </a:rPr>
                        <a: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3402333"/>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About 1712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Birth in Germany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060948"/>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About 1740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Birth in Germany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076927"/>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Birth in Germany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4466419"/>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Immigrated from Germany to Philadelphia leaving the port of Rotterdam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Immigrated with her parents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9736596"/>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Living in Philadelphia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In Philadelphia with parents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9335563"/>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Immigrated from Germany to Philadelphia leaving the port of Rotterdam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2771068"/>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Living in Philadelphia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Johan could have helped Ludwig get established.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1452888"/>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Ludwig and Elizabeth court.  Note:  Windsor, York County PA where Ludwig was living when his first child was born is only about 35 miles from Warwick, Lancaster County PA where his father in law as living 2 years after his first child was born.  Courting someone 35 miles away would be a little awkward but if you already knew her father, would have been easy.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1480112"/>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200"/>
                        </a:spcBef>
                        <a:spcAft>
                          <a:spcPts val="0"/>
                        </a:spcAft>
                      </a:pPr>
                      <a:r>
                        <a:rPr lang="en-US" sz="1100" b="0" i="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Ludwig &amp; Elizabeth marriage</a:t>
                      </a:r>
                      <a:endParaRPr lang="en-US" sz="1100" b="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Ludwig &amp; Elizabeth marriage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7326381"/>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200"/>
                        </a:spcBef>
                        <a:spcAft>
                          <a:spcPts val="0"/>
                        </a:spcAft>
                      </a:pPr>
                      <a:r>
                        <a:rPr lang="en-US" sz="1100" b="0" i="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Birth of first child in Windsor, York County, PA</a:t>
                      </a:r>
                      <a:endParaRPr lang="en-US" sz="1100" b="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9284256"/>
                  </a:ext>
                </a:extLst>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200"/>
                        </a:spcBef>
                        <a:spcAft>
                          <a:spcPts val="0"/>
                        </a:spcAft>
                      </a:pPr>
                      <a:r>
                        <a:rPr lang="en-US" sz="1100" b="1" i="0">
                          <a:solidFill>
                            <a:srgbClr val="2F5496"/>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b="1" i="1">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Living Warwick, Lancaster County, Pennsylvania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7123353"/>
                  </a:ext>
                </a:extLst>
              </a:tr>
            </a:tbl>
          </a:graphicData>
        </a:graphic>
      </p:graphicFrame>
      <p:sp>
        <p:nvSpPr>
          <p:cNvPr id="5" name="Rectangle 4">
            <a:extLst>
              <a:ext uri="{FF2B5EF4-FFF2-40B4-BE49-F238E27FC236}">
                <a16:creationId xmlns:a16="http://schemas.microsoft.com/office/drawing/2014/main" id="{69340B87-F418-4BB1-9EB6-46AD57C50A38}"/>
              </a:ext>
            </a:extLst>
          </p:cNvPr>
          <p:cNvSpPr/>
          <p:nvPr/>
        </p:nvSpPr>
        <p:spPr>
          <a:xfrm>
            <a:off x="628072" y="5774017"/>
            <a:ext cx="7887854" cy="808876"/>
          </a:xfrm>
          <a:prstGeom prst="rect">
            <a:avLst/>
          </a:prstGeom>
        </p:spPr>
        <p:txBody>
          <a:bodyPr wrap="square">
            <a:spAutoFit/>
          </a:bodyPr>
          <a:lstStyle/>
          <a:p>
            <a:pPr>
              <a:lnSpc>
                <a:spcPct val="107000"/>
              </a:lnSpc>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Ludwig and Elizabeth would not have been </a:t>
            </a:r>
            <a:r>
              <a:rPr lang="en-US" sz="1100" dirty="0" err="1">
                <a:latin typeface="Calibri" panose="020F0502020204030204" pitchFamily="34" charset="0"/>
                <a:ea typeface="Calibri" panose="020F0502020204030204" pitchFamily="34" charset="0"/>
                <a:cs typeface="Times New Roman" panose="02020603050405020304" pitchFamily="18" charset="0"/>
              </a:rPr>
              <a:t>romanticly</a:t>
            </a:r>
            <a:r>
              <a:rPr lang="en-US" sz="1100" dirty="0">
                <a:latin typeface="Calibri" panose="020F0502020204030204" pitchFamily="34" charset="0"/>
                <a:ea typeface="Calibri" panose="020F0502020204030204" pitchFamily="34" charset="0"/>
                <a:cs typeface="Times New Roman" panose="02020603050405020304" pitchFamily="18" charset="0"/>
              </a:rPr>
              <a:t> connected in Germany because Elizabeth was only 4 when she immigrated to America.  However Elizabeth was almost certainly living with her parents in 1754 when Ludwig emigrated to Philadelphia.  She was only 10 at the time but Ludwig may have known her father who had immigrated 8  years earlier and would be able to help the 14-year-old Ludwig out.</a:t>
            </a:r>
          </a:p>
        </p:txBody>
      </p:sp>
      <p:sp>
        <p:nvSpPr>
          <p:cNvPr id="6" name="TextBox 5">
            <a:extLst>
              <a:ext uri="{FF2B5EF4-FFF2-40B4-BE49-F238E27FC236}">
                <a16:creationId xmlns:a16="http://schemas.microsoft.com/office/drawing/2014/main" id="{A8F3A510-DF49-47F0-B8BD-81376D0C4AB3}"/>
              </a:ext>
            </a:extLst>
          </p:cNvPr>
          <p:cNvSpPr txBox="1"/>
          <p:nvPr/>
        </p:nvSpPr>
        <p:spPr>
          <a:xfrm>
            <a:off x="8377383" y="6488668"/>
            <a:ext cx="554182" cy="230832"/>
          </a:xfrm>
          <a:prstGeom prst="rect">
            <a:avLst/>
          </a:prstGeom>
          <a:noFill/>
        </p:spPr>
        <p:txBody>
          <a:bodyPr wrap="square" rtlCol="0">
            <a:spAutoFit/>
          </a:bodyPr>
          <a:lstStyle/>
          <a:p>
            <a:pPr>
              <a:spcAft>
                <a:spcPts val="600"/>
              </a:spcAft>
            </a:pPr>
            <a:r>
              <a:rPr lang="en-US" sz="900" b="1" dirty="0"/>
              <a:t>Slide </a:t>
            </a:r>
            <a:fld id="{EACA6D60-DEC7-4D60-9514-D9DD305BBE0A}" type="slidenum">
              <a:rPr lang="en-US" sz="900" b="1" smtClean="0"/>
              <a:pPr>
                <a:spcAft>
                  <a:spcPts val="600"/>
                </a:spcAft>
              </a:pPr>
              <a:t>11</a:t>
            </a:fld>
            <a:endParaRPr lang="en-US" sz="900" b="1" dirty="0"/>
          </a:p>
        </p:txBody>
      </p:sp>
    </p:spTree>
    <p:extLst>
      <p:ext uri="{BB962C8B-B14F-4D97-AF65-F5344CB8AC3E}">
        <p14:creationId xmlns:p14="http://schemas.microsoft.com/office/powerpoint/2010/main" val="3261521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0F4B6-AF92-4939-BA94-2B1D20A56126}"/>
              </a:ext>
            </a:extLst>
          </p:cNvPr>
          <p:cNvSpPr>
            <a:spLocks noGrp="1"/>
          </p:cNvSpPr>
          <p:nvPr>
            <p:ph type="title"/>
          </p:nvPr>
        </p:nvSpPr>
        <p:spPr>
          <a:xfrm>
            <a:off x="628650" y="263482"/>
            <a:ext cx="7886700" cy="660110"/>
          </a:xfrm>
        </p:spPr>
        <p:txBody>
          <a:bodyPr>
            <a:normAutofit fontScale="90000"/>
          </a:bodyPr>
          <a:lstStyle/>
          <a:p>
            <a:pPr algn="ctr"/>
            <a:r>
              <a:rPr lang="en-US" b="1" dirty="0"/>
              <a:t>Timeline</a:t>
            </a:r>
          </a:p>
        </p:txBody>
      </p:sp>
      <p:sp>
        <p:nvSpPr>
          <p:cNvPr id="3" name="Content Placeholder 2">
            <a:extLst>
              <a:ext uri="{FF2B5EF4-FFF2-40B4-BE49-F238E27FC236}">
                <a16:creationId xmlns:a16="http://schemas.microsoft.com/office/drawing/2014/main" id="{3C31AC97-5C1F-467F-B5F7-AD34C062518F}"/>
              </a:ext>
            </a:extLst>
          </p:cNvPr>
          <p:cNvSpPr>
            <a:spLocks noGrp="1"/>
          </p:cNvSpPr>
          <p:nvPr>
            <p:ph idx="1"/>
          </p:nvPr>
        </p:nvSpPr>
        <p:spPr>
          <a:xfrm>
            <a:off x="628650" y="1027730"/>
            <a:ext cx="7886700" cy="5566788"/>
          </a:xfrm>
        </p:spPr>
        <p:txBody>
          <a:bodyPr>
            <a:normAutofit fontScale="92500" lnSpcReduction="20000"/>
          </a:bodyPr>
          <a:lstStyle/>
          <a:p>
            <a:r>
              <a:rPr lang="en-US" sz="2200" dirty="0"/>
              <a:t>1618 -1648 30 years war in Europe  8 million fatalities.</a:t>
            </a:r>
          </a:p>
          <a:p>
            <a:r>
              <a:rPr lang="en-US" sz="2200" dirty="0"/>
              <a:t>1672 Duke of York deeded lands to William Penn; Penn arrived in Pennsylvania</a:t>
            </a:r>
          </a:p>
          <a:p>
            <a:r>
              <a:rPr lang="en-US" sz="2200" dirty="0"/>
              <a:t>60 years later (1732) Thomas Penn (Son of William Penn) moved to Pennsylvania along with his brothers and substantially raised land prices and “taxes”</a:t>
            </a:r>
          </a:p>
          <a:p>
            <a:r>
              <a:rPr lang="en-US" sz="2200" dirty="0"/>
              <a:t>1740-1748 war of the Austrian Succession about 500,000 died in Europe</a:t>
            </a:r>
          </a:p>
          <a:p>
            <a:r>
              <a:rPr lang="en-US" sz="2200" b="1" dirty="0"/>
              <a:t>Oct. 16, 1754 Ludwig arrived in Philadelphia</a:t>
            </a:r>
          </a:p>
          <a:p>
            <a:r>
              <a:rPr lang="en-US" sz="2200" dirty="0"/>
              <a:t>1754 - 1763 French and Indian War (Britain takes over all of French territory in North America)</a:t>
            </a:r>
          </a:p>
          <a:p>
            <a:r>
              <a:rPr lang="en-US" sz="2000" b="1" dirty="0"/>
              <a:t>1763 Ludwig purchased land in Windsor Township York County PA</a:t>
            </a:r>
          </a:p>
          <a:p>
            <a:r>
              <a:rPr lang="en-US" sz="2200" dirty="0"/>
              <a:t>1764 and 1765 the hot topic was whether Pennsylvania should remain a property colony or become a royal colony</a:t>
            </a:r>
          </a:p>
          <a:p>
            <a:r>
              <a:rPr lang="en-US" sz="2200" dirty="0"/>
              <a:t>1765 Naturalization rates 10 times previous years</a:t>
            </a:r>
          </a:p>
          <a:p>
            <a:r>
              <a:rPr lang="en-US" sz="2200" dirty="0"/>
              <a:t>1765 Stamp Act passed by parliament</a:t>
            </a:r>
          </a:p>
          <a:p>
            <a:r>
              <a:rPr lang="en-US" sz="2100" b="1" dirty="0"/>
              <a:t>10 Years later (1775) Ludwig moved to Dover Township, York County PA</a:t>
            </a:r>
          </a:p>
          <a:p>
            <a:r>
              <a:rPr lang="en-US" sz="2200" dirty="0"/>
              <a:t>The next year was the start of the American Revolutionary War</a:t>
            </a:r>
          </a:p>
          <a:p>
            <a:endParaRPr lang="en-US" dirty="0"/>
          </a:p>
          <a:p>
            <a:endParaRPr lang="en-US" dirty="0"/>
          </a:p>
          <a:p>
            <a:endParaRPr lang="en-US" dirty="0"/>
          </a:p>
        </p:txBody>
      </p:sp>
      <p:sp>
        <p:nvSpPr>
          <p:cNvPr id="4" name="TextBox 3">
            <a:extLst>
              <a:ext uri="{FF2B5EF4-FFF2-40B4-BE49-F238E27FC236}">
                <a16:creationId xmlns:a16="http://schemas.microsoft.com/office/drawing/2014/main" id="{588F62DA-5D3B-4749-B61F-11467732BF54}"/>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12</a:t>
            </a:fld>
            <a:endParaRPr lang="en-US" sz="900" b="1" dirty="0"/>
          </a:p>
        </p:txBody>
      </p:sp>
    </p:spTree>
    <p:extLst>
      <p:ext uri="{BB962C8B-B14F-4D97-AF65-F5344CB8AC3E}">
        <p14:creationId xmlns:p14="http://schemas.microsoft.com/office/powerpoint/2010/main" val="292169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C3F7B-0D53-4FF1-8C30-B9E186095D66}"/>
              </a:ext>
            </a:extLst>
          </p:cNvPr>
          <p:cNvSpPr>
            <a:spLocks noGrp="1"/>
          </p:cNvSpPr>
          <p:nvPr>
            <p:ph type="title"/>
          </p:nvPr>
        </p:nvSpPr>
        <p:spPr/>
        <p:txBody>
          <a:bodyPr/>
          <a:lstStyle/>
          <a:p>
            <a:pPr algn="ctr"/>
            <a:r>
              <a:rPr lang="en-US" b="1" dirty="0"/>
              <a:t>Germany in the 1700’s</a:t>
            </a:r>
          </a:p>
        </p:txBody>
      </p:sp>
      <p:sp>
        <p:nvSpPr>
          <p:cNvPr id="3" name="Content Placeholder 2">
            <a:extLst>
              <a:ext uri="{FF2B5EF4-FFF2-40B4-BE49-F238E27FC236}">
                <a16:creationId xmlns:a16="http://schemas.microsoft.com/office/drawing/2014/main" id="{EFCA58AD-B68B-4FB4-945F-2755E08D462F}"/>
              </a:ext>
            </a:extLst>
          </p:cNvPr>
          <p:cNvSpPr>
            <a:spLocks noGrp="1"/>
          </p:cNvSpPr>
          <p:nvPr>
            <p:ph idx="1"/>
          </p:nvPr>
        </p:nvSpPr>
        <p:spPr/>
        <p:txBody>
          <a:bodyPr/>
          <a:lstStyle/>
          <a:p>
            <a:r>
              <a:rPr lang="en-US" dirty="0"/>
              <a:t>By the early 1700’s the population had rebounded from the devastation of the 30 years war and farmland was becoming scarce and fragmented</a:t>
            </a:r>
          </a:p>
          <a:p>
            <a:r>
              <a:rPr lang="en-US" dirty="0"/>
              <a:t>Rulers reluctant to let people leave Germany</a:t>
            </a:r>
          </a:p>
          <a:p>
            <a:r>
              <a:rPr lang="en-US" dirty="0"/>
              <a:t>Significant fees were charged by both the landowners and the state</a:t>
            </a:r>
          </a:p>
          <a:p>
            <a:r>
              <a:rPr lang="en-US" dirty="0"/>
              <a:t>Serfdom was dying but not dead</a:t>
            </a:r>
          </a:p>
          <a:p>
            <a:r>
              <a:rPr lang="en-US" dirty="0"/>
              <a:t>Each town could worship as they pleased but within a town there was intolerance</a:t>
            </a:r>
          </a:p>
        </p:txBody>
      </p:sp>
      <p:sp>
        <p:nvSpPr>
          <p:cNvPr id="4" name="TextBox 3">
            <a:extLst>
              <a:ext uri="{FF2B5EF4-FFF2-40B4-BE49-F238E27FC236}">
                <a16:creationId xmlns:a16="http://schemas.microsoft.com/office/drawing/2014/main" id="{493056D9-700A-4B54-8866-751EC07037D0}"/>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13</a:t>
            </a:fld>
            <a:endParaRPr lang="en-US" sz="900" b="1" dirty="0"/>
          </a:p>
        </p:txBody>
      </p:sp>
    </p:spTree>
    <p:extLst>
      <p:ext uri="{BB962C8B-B14F-4D97-AF65-F5344CB8AC3E}">
        <p14:creationId xmlns:p14="http://schemas.microsoft.com/office/powerpoint/2010/main" val="1942343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AA260-1E26-4FDC-A80D-1691B40F9805}"/>
              </a:ext>
            </a:extLst>
          </p:cNvPr>
          <p:cNvSpPr>
            <a:spLocks noGrp="1"/>
          </p:cNvSpPr>
          <p:nvPr>
            <p:ph type="title"/>
          </p:nvPr>
        </p:nvSpPr>
        <p:spPr/>
        <p:txBody>
          <a:bodyPr/>
          <a:lstStyle/>
          <a:p>
            <a:pPr algn="ctr"/>
            <a:r>
              <a:rPr lang="en-US" b="1" dirty="0"/>
              <a:t>Where They Immigrated TO and WHY:</a:t>
            </a:r>
          </a:p>
        </p:txBody>
      </p:sp>
      <p:sp>
        <p:nvSpPr>
          <p:cNvPr id="3" name="Content Placeholder 2">
            <a:extLst>
              <a:ext uri="{FF2B5EF4-FFF2-40B4-BE49-F238E27FC236}">
                <a16:creationId xmlns:a16="http://schemas.microsoft.com/office/drawing/2014/main" id="{4748A1F5-BCF8-4233-9CDA-28A89EE3AB68}"/>
              </a:ext>
            </a:extLst>
          </p:cNvPr>
          <p:cNvSpPr>
            <a:spLocks noGrp="1"/>
          </p:cNvSpPr>
          <p:nvPr>
            <p:ph idx="1"/>
          </p:nvPr>
        </p:nvSpPr>
        <p:spPr>
          <a:xfrm>
            <a:off x="628650" y="1690689"/>
            <a:ext cx="7886700" cy="4351338"/>
          </a:xfrm>
        </p:spPr>
        <p:txBody>
          <a:bodyPr/>
          <a:lstStyle/>
          <a:p>
            <a:r>
              <a:rPr lang="en-US" dirty="0"/>
              <a:t>85% went to Eastern Europe</a:t>
            </a:r>
          </a:p>
          <a:p>
            <a:endParaRPr lang="en-US" dirty="0"/>
          </a:p>
          <a:p>
            <a:endParaRPr lang="en-US" dirty="0"/>
          </a:p>
          <a:p>
            <a:endParaRPr lang="en-US" dirty="0"/>
          </a:p>
          <a:p>
            <a:pPr marL="0" indent="0">
              <a:buNone/>
            </a:pPr>
            <a:endParaRPr lang="en-US" sz="300" dirty="0"/>
          </a:p>
          <a:p>
            <a:r>
              <a:rPr lang="en-US" dirty="0"/>
              <a:t>15% went to British North America</a:t>
            </a:r>
          </a:p>
        </p:txBody>
      </p:sp>
      <p:sp>
        <p:nvSpPr>
          <p:cNvPr id="4" name="TextBox 3">
            <a:extLst>
              <a:ext uri="{FF2B5EF4-FFF2-40B4-BE49-F238E27FC236}">
                <a16:creationId xmlns:a16="http://schemas.microsoft.com/office/drawing/2014/main" id="{6335B83F-CFA8-4386-A625-A12464CB3411}"/>
              </a:ext>
            </a:extLst>
          </p:cNvPr>
          <p:cNvSpPr txBox="1"/>
          <p:nvPr/>
        </p:nvSpPr>
        <p:spPr>
          <a:xfrm>
            <a:off x="1205343" y="2079606"/>
            <a:ext cx="7310005" cy="1754326"/>
          </a:xfrm>
          <a:prstGeom prst="rect">
            <a:avLst/>
          </a:prstGeom>
          <a:noFill/>
        </p:spPr>
        <p:txBody>
          <a:bodyPr wrap="square" rtlCol="0">
            <a:spAutoFit/>
          </a:bodyPr>
          <a:lstStyle/>
          <a:p>
            <a:r>
              <a:rPr lang="en-US" dirty="0"/>
              <a:t>Advantages:</a:t>
            </a:r>
          </a:p>
          <a:p>
            <a:pPr marL="285750" indent="-285750">
              <a:buFont typeface="Arial" panose="020B0604020202020204" pitchFamily="34" charset="0"/>
              <a:buChar char="•"/>
            </a:pPr>
            <a:r>
              <a:rPr lang="en-US" dirty="0"/>
              <a:t>Shorter journey</a:t>
            </a:r>
          </a:p>
          <a:p>
            <a:pPr marL="285750" indent="-285750">
              <a:buFont typeface="Arial" panose="020B0604020202020204" pitchFamily="34" charset="0"/>
              <a:buChar char="•"/>
            </a:pPr>
            <a:r>
              <a:rPr lang="en-US" dirty="0"/>
              <a:t>Easy access if you lived near a river that flowed to the Black Sea such as the Danube or its tributaries</a:t>
            </a:r>
          </a:p>
          <a:p>
            <a:pPr marL="285750" indent="-285750">
              <a:buFont typeface="Arial" panose="020B0604020202020204" pitchFamily="34" charset="0"/>
              <a:buChar char="•"/>
            </a:pPr>
            <a:r>
              <a:rPr lang="en-US" dirty="0"/>
              <a:t>Religious freedom (No discrimination against Roman Catholics)</a:t>
            </a:r>
          </a:p>
          <a:p>
            <a:pPr marL="285750" indent="-285750">
              <a:buFont typeface="Arial" panose="020B0604020202020204" pitchFamily="34" charset="0"/>
              <a:buChar char="•"/>
            </a:pPr>
            <a:r>
              <a:rPr lang="en-US" dirty="0"/>
              <a:t>No danger of Indian attacks</a:t>
            </a:r>
          </a:p>
        </p:txBody>
      </p:sp>
      <p:sp>
        <p:nvSpPr>
          <p:cNvPr id="5" name="TextBox 4">
            <a:extLst>
              <a:ext uri="{FF2B5EF4-FFF2-40B4-BE49-F238E27FC236}">
                <a16:creationId xmlns:a16="http://schemas.microsoft.com/office/drawing/2014/main" id="{D4D27C13-5120-46C8-BCE8-F834FB2DD628}"/>
              </a:ext>
            </a:extLst>
          </p:cNvPr>
          <p:cNvSpPr txBox="1"/>
          <p:nvPr/>
        </p:nvSpPr>
        <p:spPr>
          <a:xfrm>
            <a:off x="1205343" y="4345425"/>
            <a:ext cx="7310005" cy="1477328"/>
          </a:xfrm>
          <a:prstGeom prst="rect">
            <a:avLst/>
          </a:prstGeom>
          <a:noFill/>
        </p:spPr>
        <p:txBody>
          <a:bodyPr wrap="square" rtlCol="0">
            <a:spAutoFit/>
          </a:bodyPr>
          <a:lstStyle/>
          <a:p>
            <a:r>
              <a:rPr lang="en-US" dirty="0"/>
              <a:t>Advantages:</a:t>
            </a:r>
          </a:p>
          <a:p>
            <a:pPr marL="285750" indent="-285750">
              <a:buFont typeface="Arial" panose="020B0604020202020204" pitchFamily="34" charset="0"/>
              <a:buChar char="•"/>
            </a:pPr>
            <a:r>
              <a:rPr lang="en-US" dirty="0"/>
              <a:t>Easy access if you lived near a river that flowed to the North Sea such as the Rhine or its tributaries</a:t>
            </a:r>
          </a:p>
          <a:p>
            <a:pPr marL="285750" indent="-285750">
              <a:buFont typeface="Arial" panose="020B0604020202020204" pitchFamily="34" charset="0"/>
              <a:buChar char="•"/>
            </a:pPr>
            <a:r>
              <a:rPr lang="en-US" dirty="0"/>
              <a:t>Minimal government interference</a:t>
            </a:r>
          </a:p>
          <a:p>
            <a:pPr marL="285750" indent="-285750">
              <a:buFont typeface="Arial" panose="020B0604020202020204" pitchFamily="34" charset="0"/>
              <a:buChar char="•"/>
            </a:pPr>
            <a:r>
              <a:rPr lang="en-US" dirty="0"/>
              <a:t>Very cheap land</a:t>
            </a:r>
          </a:p>
        </p:txBody>
      </p:sp>
      <p:sp>
        <p:nvSpPr>
          <p:cNvPr id="6" name="TextBox 5">
            <a:extLst>
              <a:ext uri="{FF2B5EF4-FFF2-40B4-BE49-F238E27FC236}">
                <a16:creationId xmlns:a16="http://schemas.microsoft.com/office/drawing/2014/main" id="{5DDB488D-34A8-4C60-BAA9-796BE51F23DA}"/>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14</a:t>
            </a:fld>
            <a:endParaRPr lang="en-US" sz="900" b="1" dirty="0"/>
          </a:p>
        </p:txBody>
      </p:sp>
    </p:spTree>
    <p:extLst>
      <p:ext uri="{BB962C8B-B14F-4D97-AF65-F5344CB8AC3E}">
        <p14:creationId xmlns:p14="http://schemas.microsoft.com/office/powerpoint/2010/main" val="393681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9B386-5075-4897-9339-50C0D0408ABD}"/>
              </a:ext>
            </a:extLst>
          </p:cNvPr>
          <p:cNvSpPr>
            <a:spLocks noGrp="1"/>
          </p:cNvSpPr>
          <p:nvPr>
            <p:ph type="title"/>
          </p:nvPr>
        </p:nvSpPr>
        <p:spPr/>
        <p:txBody>
          <a:bodyPr/>
          <a:lstStyle/>
          <a:p>
            <a:pPr algn="ctr"/>
            <a:r>
              <a:rPr lang="en-US" b="1" dirty="0"/>
              <a:t>German Immigration Prior to the Revolutionary War</a:t>
            </a:r>
          </a:p>
        </p:txBody>
      </p:sp>
      <p:sp>
        <p:nvSpPr>
          <p:cNvPr id="3" name="Content Placeholder 2">
            <a:extLst>
              <a:ext uri="{FF2B5EF4-FFF2-40B4-BE49-F238E27FC236}">
                <a16:creationId xmlns:a16="http://schemas.microsoft.com/office/drawing/2014/main" id="{69C9F70E-06FC-4BF7-9FEA-83661E6EE1CE}"/>
              </a:ext>
            </a:extLst>
          </p:cNvPr>
          <p:cNvSpPr>
            <a:spLocks noGrp="1"/>
          </p:cNvSpPr>
          <p:nvPr>
            <p:ph idx="1"/>
          </p:nvPr>
        </p:nvSpPr>
        <p:spPr/>
        <p:txBody>
          <a:bodyPr>
            <a:normAutofit fontScale="92500" lnSpcReduction="10000"/>
          </a:bodyPr>
          <a:lstStyle/>
          <a:p>
            <a:r>
              <a:rPr lang="en-US" dirty="0"/>
              <a:t>1</a:t>
            </a:r>
            <a:r>
              <a:rPr lang="en-US" baseline="30000" dirty="0"/>
              <a:t>st</a:t>
            </a:r>
            <a:r>
              <a:rPr lang="en-US" dirty="0"/>
              <a:t> wave 1683 to 1709 there was religious persecution of radical pietist groups, nearly continuous warfare in southwest Germany  total number of immigrants small</a:t>
            </a:r>
          </a:p>
          <a:p>
            <a:endParaRPr lang="en-US" dirty="0"/>
          </a:p>
          <a:p>
            <a:r>
              <a:rPr lang="en-US" dirty="0"/>
              <a:t>2nd wave 1709-1714  In 1709 there was an agricultural disaster in Europe</a:t>
            </a:r>
          </a:p>
          <a:p>
            <a:endParaRPr lang="en-US" dirty="0"/>
          </a:p>
          <a:p>
            <a:r>
              <a:rPr lang="en-US" dirty="0"/>
              <a:t>3</a:t>
            </a:r>
            <a:r>
              <a:rPr lang="en-US" baseline="30000" dirty="0"/>
              <a:t>rd</a:t>
            </a:r>
            <a:r>
              <a:rPr lang="en-US" dirty="0"/>
              <a:t> Wave 1717-1775 Population was expanding faster than could be absorbed in Germany.  Farms getting smaller and broken up. This was the main immigration wave.</a:t>
            </a:r>
          </a:p>
        </p:txBody>
      </p:sp>
      <p:sp>
        <p:nvSpPr>
          <p:cNvPr id="4" name="TextBox 3">
            <a:extLst>
              <a:ext uri="{FF2B5EF4-FFF2-40B4-BE49-F238E27FC236}">
                <a16:creationId xmlns:a16="http://schemas.microsoft.com/office/drawing/2014/main" id="{338A61F1-D14E-41A6-8276-35AE0BBFDBC2}"/>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15</a:t>
            </a:fld>
            <a:endParaRPr lang="en-US" sz="900" b="1" dirty="0"/>
          </a:p>
        </p:txBody>
      </p:sp>
    </p:spTree>
    <p:extLst>
      <p:ext uri="{BB962C8B-B14F-4D97-AF65-F5344CB8AC3E}">
        <p14:creationId xmlns:p14="http://schemas.microsoft.com/office/powerpoint/2010/main" val="933008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7A3B4-B2E1-4836-A833-916852E5840F}"/>
              </a:ext>
            </a:extLst>
          </p:cNvPr>
          <p:cNvSpPr>
            <a:spLocks noGrp="1"/>
          </p:cNvSpPr>
          <p:nvPr>
            <p:ph type="title"/>
          </p:nvPr>
        </p:nvSpPr>
        <p:spPr>
          <a:xfrm>
            <a:off x="329784" y="383307"/>
            <a:ext cx="8484432" cy="571286"/>
          </a:xfrm>
        </p:spPr>
        <p:txBody>
          <a:bodyPr>
            <a:normAutofit fontScale="90000"/>
          </a:bodyPr>
          <a:lstStyle/>
          <a:p>
            <a:pPr algn="ctr"/>
            <a:r>
              <a:rPr lang="en-US" b="1" dirty="0"/>
              <a:t>Immigration Trends to British N. America</a:t>
            </a:r>
          </a:p>
        </p:txBody>
      </p:sp>
      <p:sp>
        <p:nvSpPr>
          <p:cNvPr id="4" name="TextBox 3">
            <a:extLst>
              <a:ext uri="{FF2B5EF4-FFF2-40B4-BE49-F238E27FC236}">
                <a16:creationId xmlns:a16="http://schemas.microsoft.com/office/drawing/2014/main" id="{4AAEED5A-56F5-40B4-82D0-D8BD4704B107}"/>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16</a:t>
            </a:fld>
            <a:endParaRPr lang="en-US" sz="900" b="1" dirty="0"/>
          </a:p>
        </p:txBody>
      </p:sp>
      <p:pic>
        <p:nvPicPr>
          <p:cNvPr id="8" name="Picture 7">
            <a:extLst>
              <a:ext uri="{FF2B5EF4-FFF2-40B4-BE49-F238E27FC236}">
                <a16:creationId xmlns:a16="http://schemas.microsoft.com/office/drawing/2014/main" id="{F79320C2-83F4-4B74-8BD7-91F610F632BA}"/>
              </a:ext>
            </a:extLst>
          </p:cNvPr>
          <p:cNvPicPr>
            <a:picLocks noChangeAspect="1"/>
          </p:cNvPicPr>
          <p:nvPr/>
        </p:nvPicPr>
        <p:blipFill>
          <a:blip r:embed="rId2"/>
          <a:stretch>
            <a:fillRect/>
          </a:stretch>
        </p:blipFill>
        <p:spPr>
          <a:xfrm>
            <a:off x="657636" y="1180764"/>
            <a:ext cx="7719747" cy="5164619"/>
          </a:xfrm>
          <a:prstGeom prst="rect">
            <a:avLst/>
          </a:prstGeom>
        </p:spPr>
      </p:pic>
    </p:spTree>
    <p:extLst>
      <p:ext uri="{BB962C8B-B14F-4D97-AF65-F5344CB8AC3E}">
        <p14:creationId xmlns:p14="http://schemas.microsoft.com/office/powerpoint/2010/main" val="1799753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BCE80D-65FC-4648-A42F-0FED7F53C3BF}"/>
              </a:ext>
            </a:extLst>
          </p:cNvPr>
          <p:cNvSpPr>
            <a:spLocks noGrp="1"/>
          </p:cNvSpPr>
          <p:nvPr>
            <p:ph idx="1"/>
          </p:nvPr>
        </p:nvSpPr>
        <p:spPr>
          <a:xfrm>
            <a:off x="628650" y="1004342"/>
            <a:ext cx="7886700" cy="5172622"/>
          </a:xfrm>
        </p:spPr>
        <p:txBody>
          <a:bodyPr>
            <a:normAutofit/>
          </a:bodyPr>
          <a:lstStyle/>
          <a:p>
            <a:pPr marL="0" indent="0" algn="ctr">
              <a:buNone/>
            </a:pPr>
            <a:r>
              <a:rPr lang="en-US" sz="6600" b="1" dirty="0"/>
              <a:t>What parts of Germany did immigrants to British North America come from?</a:t>
            </a:r>
          </a:p>
        </p:txBody>
      </p:sp>
      <p:sp>
        <p:nvSpPr>
          <p:cNvPr id="6" name="TextBox 5">
            <a:extLst>
              <a:ext uri="{FF2B5EF4-FFF2-40B4-BE49-F238E27FC236}">
                <a16:creationId xmlns:a16="http://schemas.microsoft.com/office/drawing/2014/main" id="{BD0CA315-C981-4BE4-B6D8-A4E8338BCE11}"/>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17</a:t>
            </a:fld>
            <a:endParaRPr lang="en-US" sz="900" b="1" dirty="0"/>
          </a:p>
        </p:txBody>
      </p:sp>
    </p:spTree>
    <p:extLst>
      <p:ext uri="{BB962C8B-B14F-4D97-AF65-F5344CB8AC3E}">
        <p14:creationId xmlns:p14="http://schemas.microsoft.com/office/powerpoint/2010/main" val="4106181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A71D3-32E8-4EB5-8906-788C86A8775E}"/>
              </a:ext>
            </a:extLst>
          </p:cNvPr>
          <p:cNvSpPr>
            <a:spLocks noGrp="1"/>
          </p:cNvSpPr>
          <p:nvPr>
            <p:ph type="title"/>
          </p:nvPr>
        </p:nvSpPr>
        <p:spPr>
          <a:xfrm>
            <a:off x="628650" y="276045"/>
            <a:ext cx="7886700" cy="804528"/>
          </a:xfrm>
        </p:spPr>
        <p:txBody>
          <a:bodyPr>
            <a:normAutofit/>
          </a:bodyPr>
          <a:lstStyle/>
          <a:p>
            <a:pPr algn="ctr"/>
            <a:r>
              <a:rPr lang="en-US" b="1" dirty="0"/>
              <a:t>The Danube and the Rhine</a:t>
            </a:r>
          </a:p>
        </p:txBody>
      </p:sp>
      <p:pic>
        <p:nvPicPr>
          <p:cNvPr id="5" name="Content Placeholder 4" descr="A picture containing text, map&#10;&#10;Description automatically generated">
            <a:extLst>
              <a:ext uri="{FF2B5EF4-FFF2-40B4-BE49-F238E27FC236}">
                <a16:creationId xmlns:a16="http://schemas.microsoft.com/office/drawing/2014/main" id="{D22DCA51-D0E3-4FD7-B0CF-B312C8C7D5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0676" y="985683"/>
            <a:ext cx="7994674" cy="5596272"/>
          </a:xfrm>
        </p:spPr>
      </p:pic>
      <p:sp>
        <p:nvSpPr>
          <p:cNvPr id="4" name="TextBox 3">
            <a:extLst>
              <a:ext uri="{FF2B5EF4-FFF2-40B4-BE49-F238E27FC236}">
                <a16:creationId xmlns:a16="http://schemas.microsoft.com/office/drawing/2014/main" id="{953712B2-BFC4-4FFA-848D-238E72B4DFC0}"/>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18</a:t>
            </a:fld>
            <a:endParaRPr lang="en-US" sz="900" b="1" dirty="0"/>
          </a:p>
        </p:txBody>
      </p:sp>
    </p:spTree>
    <p:extLst>
      <p:ext uri="{BB962C8B-B14F-4D97-AF65-F5344CB8AC3E}">
        <p14:creationId xmlns:p14="http://schemas.microsoft.com/office/powerpoint/2010/main" val="1975001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0659D-8AEA-4860-8491-A741F0CF1C35}"/>
              </a:ext>
            </a:extLst>
          </p:cNvPr>
          <p:cNvSpPr>
            <a:spLocks noGrp="1"/>
          </p:cNvSpPr>
          <p:nvPr>
            <p:ph type="title"/>
          </p:nvPr>
        </p:nvSpPr>
        <p:spPr/>
        <p:txBody>
          <a:bodyPr/>
          <a:lstStyle/>
          <a:p>
            <a:pPr algn="ctr"/>
            <a:r>
              <a:rPr lang="en-US" b="1" dirty="0"/>
              <a:t>Palatinate, Württemberg &amp; Bavaria</a:t>
            </a:r>
          </a:p>
        </p:txBody>
      </p:sp>
      <p:pic>
        <p:nvPicPr>
          <p:cNvPr id="11" name="Picture 10">
            <a:extLst>
              <a:ext uri="{FF2B5EF4-FFF2-40B4-BE49-F238E27FC236}">
                <a16:creationId xmlns:a16="http://schemas.microsoft.com/office/drawing/2014/main" id="{B61A9270-E05B-4ACE-BC6F-3D1A99CD3A3F}"/>
              </a:ext>
            </a:extLst>
          </p:cNvPr>
          <p:cNvPicPr>
            <a:picLocks noChangeAspect="1"/>
          </p:cNvPicPr>
          <p:nvPr/>
        </p:nvPicPr>
        <p:blipFill>
          <a:blip r:embed="rId2"/>
          <a:stretch>
            <a:fillRect/>
          </a:stretch>
        </p:blipFill>
        <p:spPr>
          <a:xfrm>
            <a:off x="4572000" y="1690689"/>
            <a:ext cx="4266139" cy="4489502"/>
          </a:xfrm>
          <a:prstGeom prst="rect">
            <a:avLst/>
          </a:prstGeom>
        </p:spPr>
      </p:pic>
      <p:sp>
        <p:nvSpPr>
          <p:cNvPr id="5" name="TextBox 4">
            <a:extLst>
              <a:ext uri="{FF2B5EF4-FFF2-40B4-BE49-F238E27FC236}">
                <a16:creationId xmlns:a16="http://schemas.microsoft.com/office/drawing/2014/main" id="{C1CE0421-8F0C-4830-A519-573ED1A012EE}"/>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19</a:t>
            </a:fld>
            <a:endParaRPr lang="en-US" sz="900" b="1" dirty="0"/>
          </a:p>
        </p:txBody>
      </p:sp>
      <p:pic>
        <p:nvPicPr>
          <p:cNvPr id="17" name="Content Placeholder 16" descr="A picture containing text, map&#10;&#10;Description automatically generated">
            <a:extLst>
              <a:ext uri="{FF2B5EF4-FFF2-40B4-BE49-F238E27FC236}">
                <a16:creationId xmlns:a16="http://schemas.microsoft.com/office/drawing/2014/main" id="{D6E33566-200F-4808-9A66-3D9E88B07F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4588" y="1690689"/>
            <a:ext cx="3736485" cy="4489502"/>
          </a:xfrm>
        </p:spPr>
      </p:pic>
    </p:spTree>
    <p:extLst>
      <p:ext uri="{BB962C8B-B14F-4D97-AF65-F5344CB8AC3E}">
        <p14:creationId xmlns:p14="http://schemas.microsoft.com/office/powerpoint/2010/main" val="2351458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E4764-168C-4801-881E-D9B6E80800D2}"/>
              </a:ext>
            </a:extLst>
          </p:cNvPr>
          <p:cNvSpPr>
            <a:spLocks noGrp="1"/>
          </p:cNvSpPr>
          <p:nvPr>
            <p:ph type="title"/>
          </p:nvPr>
        </p:nvSpPr>
        <p:spPr/>
        <p:txBody>
          <a:bodyPr/>
          <a:lstStyle/>
          <a:p>
            <a:pPr algn="ctr"/>
            <a:r>
              <a:rPr lang="en-US" b="1" dirty="0"/>
              <a:t>Conclusion:</a:t>
            </a:r>
          </a:p>
        </p:txBody>
      </p:sp>
      <p:sp>
        <p:nvSpPr>
          <p:cNvPr id="3" name="Content Placeholder 2">
            <a:extLst>
              <a:ext uri="{FF2B5EF4-FFF2-40B4-BE49-F238E27FC236}">
                <a16:creationId xmlns:a16="http://schemas.microsoft.com/office/drawing/2014/main" id="{7F001DEB-8D10-4F89-9173-98C5600CFDEB}"/>
              </a:ext>
            </a:extLst>
          </p:cNvPr>
          <p:cNvSpPr>
            <a:spLocks noGrp="1"/>
          </p:cNvSpPr>
          <p:nvPr>
            <p:ph idx="1"/>
          </p:nvPr>
        </p:nvSpPr>
        <p:spPr/>
        <p:txBody>
          <a:bodyPr>
            <a:normAutofit fontScale="92500" lnSpcReduction="20000"/>
          </a:bodyPr>
          <a:lstStyle/>
          <a:p>
            <a:pPr marL="0" indent="0" algn="ctr">
              <a:buNone/>
            </a:pPr>
            <a:r>
              <a:rPr lang="en-US" sz="4800" dirty="0"/>
              <a:t>It is very unlikely that Ludwig </a:t>
            </a:r>
            <a:r>
              <a:rPr lang="en-US" sz="4800" dirty="0" err="1"/>
              <a:t>Friderich</a:t>
            </a:r>
            <a:r>
              <a:rPr lang="en-US" sz="4800" dirty="0"/>
              <a:t> </a:t>
            </a:r>
            <a:r>
              <a:rPr lang="en-US" sz="4800" dirty="0" err="1"/>
              <a:t>Freysinger</a:t>
            </a:r>
            <a:r>
              <a:rPr lang="en-US" sz="4800" dirty="0"/>
              <a:t> immigrated from the area around the town of </a:t>
            </a:r>
            <a:r>
              <a:rPr lang="en-US" sz="4800" dirty="0" err="1"/>
              <a:t>Freising</a:t>
            </a:r>
            <a:endParaRPr lang="en-US" sz="4800" dirty="0"/>
          </a:p>
          <a:p>
            <a:pPr marL="0" indent="0" algn="ctr">
              <a:buNone/>
            </a:pPr>
            <a:r>
              <a:rPr lang="en-US" sz="4800" dirty="0"/>
              <a:t>and very likely he came from the area around Württemberg or the Palatinate where most Germans came from</a:t>
            </a:r>
          </a:p>
        </p:txBody>
      </p:sp>
      <p:sp>
        <p:nvSpPr>
          <p:cNvPr id="4" name="TextBox 3">
            <a:extLst>
              <a:ext uri="{FF2B5EF4-FFF2-40B4-BE49-F238E27FC236}">
                <a16:creationId xmlns:a16="http://schemas.microsoft.com/office/drawing/2014/main" id="{B3E9BB42-FD5B-4554-8B58-735D9E7A0CEF}"/>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20</a:t>
            </a:fld>
            <a:endParaRPr lang="en-US" sz="900" b="1" dirty="0"/>
          </a:p>
        </p:txBody>
      </p:sp>
    </p:spTree>
    <p:extLst>
      <p:ext uri="{BB962C8B-B14F-4D97-AF65-F5344CB8AC3E}">
        <p14:creationId xmlns:p14="http://schemas.microsoft.com/office/powerpoint/2010/main" val="1110930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52B20-3862-4AAF-9882-DA1D727D35AC}"/>
              </a:ext>
            </a:extLst>
          </p:cNvPr>
          <p:cNvSpPr>
            <a:spLocks noGrp="1"/>
          </p:cNvSpPr>
          <p:nvPr>
            <p:ph type="title"/>
          </p:nvPr>
        </p:nvSpPr>
        <p:spPr>
          <a:xfrm>
            <a:off x="628650" y="365127"/>
            <a:ext cx="7886700" cy="900256"/>
          </a:xfrm>
        </p:spPr>
        <p:txBody>
          <a:bodyPr/>
          <a:lstStyle/>
          <a:p>
            <a:pPr algn="ctr"/>
            <a:r>
              <a:rPr lang="en-US" b="1" dirty="0"/>
              <a:t>What About Northern Germany?</a:t>
            </a:r>
          </a:p>
        </p:txBody>
      </p:sp>
      <p:sp>
        <p:nvSpPr>
          <p:cNvPr id="4" name="TextBox 3">
            <a:extLst>
              <a:ext uri="{FF2B5EF4-FFF2-40B4-BE49-F238E27FC236}">
                <a16:creationId xmlns:a16="http://schemas.microsoft.com/office/drawing/2014/main" id="{9CC63F2F-2B53-4A85-92F3-EC99AB4CD90B}"/>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21</a:t>
            </a:fld>
            <a:endParaRPr lang="en-US" sz="900" b="1" dirty="0"/>
          </a:p>
        </p:txBody>
      </p:sp>
      <p:pic>
        <p:nvPicPr>
          <p:cNvPr id="8" name="Picture 7" descr="A picture containing text, map&#10;&#10;Description automatically generated">
            <a:extLst>
              <a:ext uri="{FF2B5EF4-FFF2-40B4-BE49-F238E27FC236}">
                <a16:creationId xmlns:a16="http://schemas.microsoft.com/office/drawing/2014/main" id="{C877E992-641C-404C-A87E-3666B5995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84" y="1529324"/>
            <a:ext cx="5398333" cy="4352406"/>
          </a:xfrm>
          <a:prstGeom prst="rect">
            <a:avLst/>
          </a:prstGeom>
        </p:spPr>
      </p:pic>
      <p:sp>
        <p:nvSpPr>
          <p:cNvPr id="9" name="TextBox 8">
            <a:extLst>
              <a:ext uri="{FF2B5EF4-FFF2-40B4-BE49-F238E27FC236}">
                <a16:creationId xmlns:a16="http://schemas.microsoft.com/office/drawing/2014/main" id="{DC1807E3-CBA8-4CFE-B39E-0BCDC2564CFA}"/>
              </a:ext>
            </a:extLst>
          </p:cNvPr>
          <p:cNvSpPr txBox="1"/>
          <p:nvPr/>
        </p:nvSpPr>
        <p:spPr>
          <a:xfrm>
            <a:off x="5865091" y="1514764"/>
            <a:ext cx="3001818" cy="2308324"/>
          </a:xfrm>
          <a:prstGeom prst="rect">
            <a:avLst/>
          </a:prstGeom>
          <a:noFill/>
        </p:spPr>
        <p:txBody>
          <a:bodyPr wrap="square" rtlCol="0">
            <a:spAutoFit/>
          </a:bodyPr>
          <a:lstStyle/>
          <a:p>
            <a:pPr marL="285750" indent="-285750">
              <a:buFont typeface="Arial" panose="020B0604020202020204" pitchFamily="34" charset="0"/>
              <a:buChar char="•"/>
            </a:pPr>
            <a:r>
              <a:rPr lang="en-US" dirty="0"/>
              <a:t>The area is primarily Protestant according to this 1895 map.</a:t>
            </a:r>
          </a:p>
          <a:p>
            <a:pPr marL="285750" indent="-285750">
              <a:buFont typeface="Arial" panose="020B0604020202020204" pitchFamily="34" charset="0"/>
              <a:buChar char="•"/>
            </a:pPr>
            <a:r>
              <a:rPr lang="en-US" dirty="0"/>
              <a:t>There are plenty of rivers flowing north.</a:t>
            </a:r>
          </a:p>
          <a:p>
            <a:pPr marL="285750" indent="-285750">
              <a:buFont typeface="Arial" panose="020B0604020202020204" pitchFamily="34" charset="0"/>
              <a:buChar char="•"/>
            </a:pPr>
            <a:r>
              <a:rPr lang="en-US" dirty="0"/>
              <a:t>Not as convenient to Rotterdam but not terribly remote.</a:t>
            </a:r>
          </a:p>
        </p:txBody>
      </p:sp>
      <p:sp>
        <p:nvSpPr>
          <p:cNvPr id="12" name="TextBox 11">
            <a:extLst>
              <a:ext uri="{FF2B5EF4-FFF2-40B4-BE49-F238E27FC236}">
                <a16:creationId xmlns:a16="http://schemas.microsoft.com/office/drawing/2014/main" id="{00688726-8EBE-4FA7-A2A0-B305ABC3CE00}"/>
              </a:ext>
            </a:extLst>
          </p:cNvPr>
          <p:cNvSpPr txBox="1"/>
          <p:nvPr/>
        </p:nvSpPr>
        <p:spPr>
          <a:xfrm>
            <a:off x="6169892" y="4160622"/>
            <a:ext cx="2484582" cy="2031325"/>
          </a:xfrm>
          <a:prstGeom prst="rect">
            <a:avLst/>
          </a:prstGeom>
          <a:noFill/>
        </p:spPr>
        <p:txBody>
          <a:bodyPr wrap="square" rtlCol="0">
            <a:spAutoFit/>
          </a:bodyPr>
          <a:lstStyle/>
          <a:p>
            <a:r>
              <a:rPr lang="en-US" dirty="0"/>
              <a:t>I have no idea, possibly the inheritance customs where different so the farms were not as fragmented.  Possibly better governance.  Ideas?</a:t>
            </a:r>
          </a:p>
        </p:txBody>
      </p:sp>
    </p:spTree>
    <p:extLst>
      <p:ext uri="{BB962C8B-B14F-4D97-AF65-F5344CB8AC3E}">
        <p14:creationId xmlns:p14="http://schemas.microsoft.com/office/powerpoint/2010/main" val="2692176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ABA63-E602-4F02-836B-0DB88534E3DB}"/>
              </a:ext>
            </a:extLst>
          </p:cNvPr>
          <p:cNvSpPr>
            <a:spLocks noGrp="1"/>
          </p:cNvSpPr>
          <p:nvPr>
            <p:ph type="title"/>
          </p:nvPr>
        </p:nvSpPr>
        <p:spPr/>
        <p:txBody>
          <a:bodyPr/>
          <a:lstStyle/>
          <a:p>
            <a:pPr algn="ctr"/>
            <a:r>
              <a:rPr lang="en-US" b="1" dirty="0"/>
              <a:t>Pennsylvania Germans  1776</a:t>
            </a:r>
          </a:p>
        </p:txBody>
      </p:sp>
      <p:sp>
        <p:nvSpPr>
          <p:cNvPr id="3" name="Content Placeholder 2">
            <a:extLst>
              <a:ext uri="{FF2B5EF4-FFF2-40B4-BE49-F238E27FC236}">
                <a16:creationId xmlns:a16="http://schemas.microsoft.com/office/drawing/2014/main" id="{34A1AA08-A847-4E8C-83EF-28A969A96723}"/>
              </a:ext>
            </a:extLst>
          </p:cNvPr>
          <p:cNvSpPr>
            <a:spLocks noGrp="1"/>
          </p:cNvSpPr>
          <p:nvPr>
            <p:ph idx="1"/>
          </p:nvPr>
        </p:nvSpPr>
        <p:spPr>
          <a:xfrm>
            <a:off x="628650" y="1690689"/>
            <a:ext cx="7886700" cy="4351338"/>
          </a:xfrm>
        </p:spPr>
        <p:txBody>
          <a:bodyPr>
            <a:normAutofit lnSpcReduction="10000"/>
          </a:bodyPr>
          <a:lstStyle/>
          <a:p>
            <a:r>
              <a:rPr lang="en-US" dirty="0"/>
              <a:t>Lutheran 50%</a:t>
            </a:r>
          </a:p>
          <a:p>
            <a:r>
              <a:rPr lang="en-US" dirty="0"/>
              <a:t>Evangelical Reformed Church which became the German Reformed Church then Reformed Church of the United States (Not part of the Dutch Reformed Church) 47%</a:t>
            </a:r>
          </a:p>
          <a:p>
            <a:r>
              <a:rPr lang="en-US" dirty="0"/>
              <a:t>Roman Catholics 3% of the total</a:t>
            </a:r>
          </a:p>
          <a:p>
            <a:pPr marL="0" indent="0">
              <a:buNone/>
            </a:pPr>
            <a:endParaRPr lang="en-US" dirty="0"/>
          </a:p>
          <a:p>
            <a:r>
              <a:rPr lang="en-US" dirty="0"/>
              <a:t>The church was very important for the new immigrants because it formed the community that the village had back home</a:t>
            </a:r>
          </a:p>
        </p:txBody>
      </p:sp>
      <p:sp>
        <p:nvSpPr>
          <p:cNvPr id="4" name="TextBox 3">
            <a:extLst>
              <a:ext uri="{FF2B5EF4-FFF2-40B4-BE49-F238E27FC236}">
                <a16:creationId xmlns:a16="http://schemas.microsoft.com/office/drawing/2014/main" id="{57BB4026-0CE0-4295-BFF6-3FC1FEDEF136}"/>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22</a:t>
            </a:fld>
            <a:endParaRPr lang="en-US" sz="900" b="1" dirty="0"/>
          </a:p>
        </p:txBody>
      </p:sp>
    </p:spTree>
    <p:extLst>
      <p:ext uri="{BB962C8B-B14F-4D97-AF65-F5344CB8AC3E}">
        <p14:creationId xmlns:p14="http://schemas.microsoft.com/office/powerpoint/2010/main" val="552846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733DA-DB6D-4999-98B5-1622D2787196}"/>
              </a:ext>
            </a:extLst>
          </p:cNvPr>
          <p:cNvSpPr>
            <a:spLocks noGrp="1"/>
          </p:cNvSpPr>
          <p:nvPr>
            <p:ph type="title"/>
          </p:nvPr>
        </p:nvSpPr>
        <p:spPr/>
        <p:txBody>
          <a:bodyPr>
            <a:normAutofit/>
          </a:bodyPr>
          <a:lstStyle/>
          <a:p>
            <a:pPr algn="ctr"/>
            <a:r>
              <a:rPr lang="en-US" b="1" dirty="0"/>
              <a:t>Population of major American cities 1750</a:t>
            </a:r>
          </a:p>
        </p:txBody>
      </p:sp>
      <p:sp>
        <p:nvSpPr>
          <p:cNvPr id="3" name="Content Placeholder 2">
            <a:extLst>
              <a:ext uri="{FF2B5EF4-FFF2-40B4-BE49-F238E27FC236}">
                <a16:creationId xmlns:a16="http://schemas.microsoft.com/office/drawing/2014/main" id="{01E10D49-C574-4D1D-895D-56679D101CA0}"/>
              </a:ext>
            </a:extLst>
          </p:cNvPr>
          <p:cNvSpPr>
            <a:spLocks noGrp="1"/>
          </p:cNvSpPr>
          <p:nvPr>
            <p:ph idx="1"/>
          </p:nvPr>
        </p:nvSpPr>
        <p:spPr/>
        <p:txBody>
          <a:bodyPr/>
          <a:lstStyle/>
          <a:p>
            <a:r>
              <a:rPr lang="en-US" dirty="0"/>
              <a:t>Philadelphia 25,000</a:t>
            </a:r>
          </a:p>
          <a:p>
            <a:r>
              <a:rPr lang="en-US" dirty="0"/>
              <a:t>New York City 15,000</a:t>
            </a:r>
          </a:p>
          <a:p>
            <a:r>
              <a:rPr lang="en-US" dirty="0"/>
              <a:t>Boston 15,000</a:t>
            </a:r>
          </a:p>
          <a:p>
            <a:r>
              <a:rPr lang="en-US" dirty="0"/>
              <a:t>Port of Baltimore 7,000</a:t>
            </a:r>
          </a:p>
          <a:p>
            <a:r>
              <a:rPr lang="en-US" dirty="0"/>
              <a:t>Charleston, SC Center of the slave trade</a:t>
            </a:r>
            <a:br>
              <a:rPr lang="en-US" dirty="0"/>
            </a:br>
            <a:r>
              <a:rPr lang="en-US" dirty="0"/>
              <a:t>(In 1770 population 11,000,  ½ slaves)</a:t>
            </a:r>
          </a:p>
        </p:txBody>
      </p:sp>
      <p:sp>
        <p:nvSpPr>
          <p:cNvPr id="4" name="TextBox 3">
            <a:extLst>
              <a:ext uri="{FF2B5EF4-FFF2-40B4-BE49-F238E27FC236}">
                <a16:creationId xmlns:a16="http://schemas.microsoft.com/office/drawing/2014/main" id="{07A86CEE-AE8E-436F-B79A-493E88177E72}"/>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23</a:t>
            </a:fld>
            <a:endParaRPr lang="en-US" sz="900" b="1" dirty="0"/>
          </a:p>
        </p:txBody>
      </p:sp>
    </p:spTree>
    <p:extLst>
      <p:ext uri="{BB962C8B-B14F-4D97-AF65-F5344CB8AC3E}">
        <p14:creationId xmlns:p14="http://schemas.microsoft.com/office/powerpoint/2010/main" val="1993480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9EE7C-BA47-4C7E-9578-B03A279787FE}"/>
              </a:ext>
            </a:extLst>
          </p:cNvPr>
          <p:cNvSpPr>
            <a:spLocks noGrp="1"/>
          </p:cNvSpPr>
          <p:nvPr>
            <p:ph type="title"/>
          </p:nvPr>
        </p:nvSpPr>
        <p:spPr>
          <a:xfrm>
            <a:off x="628650" y="365126"/>
            <a:ext cx="7886700" cy="1325563"/>
          </a:xfrm>
        </p:spPr>
        <p:txBody>
          <a:bodyPr/>
          <a:lstStyle/>
          <a:p>
            <a:pPr algn="ctr"/>
            <a:r>
              <a:rPr lang="en-US" b="1"/>
              <a:t>Upon Arrival</a:t>
            </a:r>
            <a:endParaRPr lang="en-US" b="1" dirty="0"/>
          </a:p>
        </p:txBody>
      </p:sp>
      <p:sp>
        <p:nvSpPr>
          <p:cNvPr id="3" name="Content Placeholder 2">
            <a:extLst>
              <a:ext uri="{FF2B5EF4-FFF2-40B4-BE49-F238E27FC236}">
                <a16:creationId xmlns:a16="http://schemas.microsoft.com/office/drawing/2014/main" id="{EA71449D-937E-4464-BD6E-D4173C145FE1}"/>
              </a:ext>
            </a:extLst>
          </p:cNvPr>
          <p:cNvSpPr>
            <a:spLocks noGrp="1"/>
          </p:cNvSpPr>
          <p:nvPr>
            <p:ph idx="1"/>
          </p:nvPr>
        </p:nvSpPr>
        <p:spPr>
          <a:xfrm>
            <a:off x="628650" y="1825625"/>
            <a:ext cx="7886700" cy="4351338"/>
          </a:xfrm>
        </p:spPr>
        <p:txBody>
          <a:bodyPr/>
          <a:lstStyle/>
          <a:p>
            <a:pPr>
              <a:spcAft>
                <a:spcPts val="1800"/>
              </a:spcAft>
            </a:pPr>
            <a:r>
              <a:rPr lang="en-US" dirty="0"/>
              <a:t>Some had the money to pay for their passage</a:t>
            </a:r>
          </a:p>
          <a:p>
            <a:pPr>
              <a:spcAft>
                <a:spcPts val="1800"/>
              </a:spcAft>
            </a:pPr>
            <a:r>
              <a:rPr lang="en-US" dirty="0"/>
              <a:t>Others hoped to find a family or friends who would loan them the money</a:t>
            </a:r>
          </a:p>
          <a:p>
            <a:pPr>
              <a:spcAft>
                <a:spcPts val="1800"/>
              </a:spcAft>
            </a:pPr>
            <a:r>
              <a:rPr lang="en-US" dirty="0"/>
              <a:t>The final fallback was to be an indentured servant (redemptioners) for a period typically of 5 years</a:t>
            </a:r>
          </a:p>
          <a:p>
            <a:pPr>
              <a:spcAft>
                <a:spcPts val="1800"/>
              </a:spcAft>
            </a:pPr>
            <a:r>
              <a:rPr lang="en-US" dirty="0"/>
              <a:t>Settled in communities of like-minded immigrants</a:t>
            </a:r>
          </a:p>
        </p:txBody>
      </p:sp>
      <p:sp>
        <p:nvSpPr>
          <p:cNvPr id="4" name="TextBox 3">
            <a:extLst>
              <a:ext uri="{FF2B5EF4-FFF2-40B4-BE49-F238E27FC236}">
                <a16:creationId xmlns:a16="http://schemas.microsoft.com/office/drawing/2014/main" id="{AEA39187-F78F-4B36-B801-D9D65A7A14CA}"/>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24</a:t>
            </a:fld>
            <a:endParaRPr lang="en-US" sz="900" b="1" dirty="0"/>
          </a:p>
        </p:txBody>
      </p:sp>
    </p:spTree>
    <p:extLst>
      <p:ext uri="{BB962C8B-B14F-4D97-AF65-F5344CB8AC3E}">
        <p14:creationId xmlns:p14="http://schemas.microsoft.com/office/powerpoint/2010/main" val="3571578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65187-5997-4A4D-8448-2BB351D83D13}"/>
              </a:ext>
            </a:extLst>
          </p:cNvPr>
          <p:cNvSpPr>
            <a:spLocks noGrp="1"/>
          </p:cNvSpPr>
          <p:nvPr>
            <p:ph type="title"/>
          </p:nvPr>
        </p:nvSpPr>
        <p:spPr/>
        <p:txBody>
          <a:bodyPr/>
          <a:lstStyle/>
          <a:p>
            <a:pPr algn="ctr"/>
            <a:r>
              <a:rPr lang="en-US" b="1" dirty="0"/>
              <a:t>Germans Who Were Naturalized in 1740 by Township</a:t>
            </a:r>
          </a:p>
        </p:txBody>
      </p:sp>
      <p:pic>
        <p:nvPicPr>
          <p:cNvPr id="4" name="Content Placeholder 3">
            <a:extLst>
              <a:ext uri="{FF2B5EF4-FFF2-40B4-BE49-F238E27FC236}">
                <a16:creationId xmlns:a16="http://schemas.microsoft.com/office/drawing/2014/main" id="{1BE28AA5-2767-440A-A409-3B2F07F10FFA}"/>
              </a:ext>
            </a:extLst>
          </p:cNvPr>
          <p:cNvPicPr>
            <a:picLocks noGrp="1" noChangeAspect="1"/>
          </p:cNvPicPr>
          <p:nvPr>
            <p:ph idx="1"/>
          </p:nvPr>
        </p:nvPicPr>
        <p:blipFill>
          <a:blip r:embed="rId2"/>
          <a:stretch>
            <a:fillRect/>
          </a:stretch>
        </p:blipFill>
        <p:spPr>
          <a:xfrm>
            <a:off x="332599" y="2121152"/>
            <a:ext cx="3411116" cy="3182277"/>
          </a:xfrm>
          <a:prstGeom prst="rect">
            <a:avLst/>
          </a:prstGeom>
        </p:spPr>
      </p:pic>
      <p:pic>
        <p:nvPicPr>
          <p:cNvPr id="5" name="Picture 4">
            <a:extLst>
              <a:ext uri="{FF2B5EF4-FFF2-40B4-BE49-F238E27FC236}">
                <a16:creationId xmlns:a16="http://schemas.microsoft.com/office/drawing/2014/main" id="{18271E3F-575A-49E9-9DF6-5733167E279F}"/>
              </a:ext>
            </a:extLst>
          </p:cNvPr>
          <p:cNvPicPr>
            <a:picLocks noChangeAspect="1"/>
          </p:cNvPicPr>
          <p:nvPr/>
        </p:nvPicPr>
        <p:blipFill>
          <a:blip r:embed="rId3"/>
          <a:stretch>
            <a:fillRect/>
          </a:stretch>
        </p:blipFill>
        <p:spPr>
          <a:xfrm>
            <a:off x="3743715" y="2121152"/>
            <a:ext cx="4986940" cy="4210375"/>
          </a:xfrm>
          <a:prstGeom prst="rect">
            <a:avLst/>
          </a:prstGeom>
          <a:ln>
            <a:solidFill>
              <a:schemeClr val="tx1"/>
            </a:solidFill>
          </a:ln>
        </p:spPr>
      </p:pic>
      <p:sp>
        <p:nvSpPr>
          <p:cNvPr id="6" name="TextBox 5">
            <a:extLst>
              <a:ext uri="{FF2B5EF4-FFF2-40B4-BE49-F238E27FC236}">
                <a16:creationId xmlns:a16="http://schemas.microsoft.com/office/drawing/2014/main" id="{92A4F928-EA69-4C86-BA26-2026F496107E}"/>
              </a:ext>
            </a:extLst>
          </p:cNvPr>
          <p:cNvSpPr txBox="1"/>
          <p:nvPr/>
        </p:nvSpPr>
        <p:spPr>
          <a:xfrm>
            <a:off x="2154331" y="2946399"/>
            <a:ext cx="583814" cy="369332"/>
          </a:xfrm>
          <a:prstGeom prst="rect">
            <a:avLst/>
          </a:prstGeom>
          <a:noFill/>
        </p:spPr>
        <p:txBody>
          <a:bodyPr wrap="none" rtlCol="0">
            <a:spAutoFit/>
          </a:bodyPr>
          <a:lstStyle/>
          <a:p>
            <a:r>
              <a:rPr lang="en-US" dirty="0"/>
              <a:t>63%</a:t>
            </a:r>
          </a:p>
        </p:txBody>
      </p:sp>
      <p:sp>
        <p:nvSpPr>
          <p:cNvPr id="7" name="TextBox 6">
            <a:extLst>
              <a:ext uri="{FF2B5EF4-FFF2-40B4-BE49-F238E27FC236}">
                <a16:creationId xmlns:a16="http://schemas.microsoft.com/office/drawing/2014/main" id="{75308295-F9DE-4EE6-A23D-E40BFF9F68BB}"/>
              </a:ext>
            </a:extLst>
          </p:cNvPr>
          <p:cNvSpPr txBox="1"/>
          <p:nvPr/>
        </p:nvSpPr>
        <p:spPr>
          <a:xfrm>
            <a:off x="1359639" y="3242531"/>
            <a:ext cx="583814" cy="369332"/>
          </a:xfrm>
          <a:prstGeom prst="rect">
            <a:avLst/>
          </a:prstGeom>
          <a:noFill/>
        </p:spPr>
        <p:txBody>
          <a:bodyPr wrap="none" rtlCol="0">
            <a:spAutoFit/>
          </a:bodyPr>
          <a:lstStyle/>
          <a:p>
            <a:r>
              <a:rPr lang="en-US" dirty="0"/>
              <a:t>73%</a:t>
            </a:r>
          </a:p>
        </p:txBody>
      </p:sp>
      <p:sp>
        <p:nvSpPr>
          <p:cNvPr id="8" name="TextBox 7">
            <a:extLst>
              <a:ext uri="{FF2B5EF4-FFF2-40B4-BE49-F238E27FC236}">
                <a16:creationId xmlns:a16="http://schemas.microsoft.com/office/drawing/2014/main" id="{FDEDA1AF-E762-485E-897D-2F06A52185E9}"/>
              </a:ext>
            </a:extLst>
          </p:cNvPr>
          <p:cNvSpPr txBox="1"/>
          <p:nvPr/>
        </p:nvSpPr>
        <p:spPr>
          <a:xfrm>
            <a:off x="868189" y="3712290"/>
            <a:ext cx="583814" cy="369332"/>
          </a:xfrm>
          <a:prstGeom prst="rect">
            <a:avLst/>
          </a:prstGeom>
          <a:noFill/>
        </p:spPr>
        <p:txBody>
          <a:bodyPr wrap="none" rtlCol="0">
            <a:spAutoFit/>
          </a:bodyPr>
          <a:lstStyle/>
          <a:p>
            <a:r>
              <a:rPr lang="en-US" dirty="0"/>
              <a:t>72%</a:t>
            </a:r>
          </a:p>
        </p:txBody>
      </p:sp>
      <p:sp>
        <p:nvSpPr>
          <p:cNvPr id="9" name="TextBox 8">
            <a:extLst>
              <a:ext uri="{FF2B5EF4-FFF2-40B4-BE49-F238E27FC236}">
                <a16:creationId xmlns:a16="http://schemas.microsoft.com/office/drawing/2014/main" id="{11DF4633-F209-4D11-AB07-8CE983D5F25B}"/>
              </a:ext>
            </a:extLst>
          </p:cNvPr>
          <p:cNvSpPr txBox="1"/>
          <p:nvPr/>
        </p:nvSpPr>
        <p:spPr>
          <a:xfrm>
            <a:off x="495077" y="4226339"/>
            <a:ext cx="583814" cy="369332"/>
          </a:xfrm>
          <a:prstGeom prst="rect">
            <a:avLst/>
          </a:prstGeom>
          <a:noFill/>
        </p:spPr>
        <p:txBody>
          <a:bodyPr wrap="none" rtlCol="0">
            <a:spAutoFit/>
          </a:bodyPr>
          <a:lstStyle/>
          <a:p>
            <a:r>
              <a:rPr lang="en-US" dirty="0"/>
              <a:t>49%</a:t>
            </a:r>
          </a:p>
        </p:txBody>
      </p:sp>
      <p:sp>
        <p:nvSpPr>
          <p:cNvPr id="10" name="TextBox 9">
            <a:extLst>
              <a:ext uri="{FF2B5EF4-FFF2-40B4-BE49-F238E27FC236}">
                <a16:creationId xmlns:a16="http://schemas.microsoft.com/office/drawing/2014/main" id="{46FD5323-9297-44F6-AC05-F77EEA9CE3DE}"/>
              </a:ext>
            </a:extLst>
          </p:cNvPr>
          <p:cNvSpPr txBox="1"/>
          <p:nvPr/>
        </p:nvSpPr>
        <p:spPr>
          <a:xfrm>
            <a:off x="413345" y="5410548"/>
            <a:ext cx="3103419" cy="1200329"/>
          </a:xfrm>
          <a:prstGeom prst="rect">
            <a:avLst/>
          </a:prstGeom>
          <a:noFill/>
        </p:spPr>
        <p:txBody>
          <a:bodyPr wrap="square" rtlCol="0">
            <a:spAutoFit/>
          </a:bodyPr>
          <a:lstStyle/>
          <a:p>
            <a:r>
              <a:rPr lang="en-US" dirty="0"/>
              <a:t>Only Germans in Philadelphia and a few other scattered areas mixed significantly with other ethnic groups.</a:t>
            </a:r>
          </a:p>
        </p:txBody>
      </p:sp>
      <p:sp>
        <p:nvSpPr>
          <p:cNvPr id="11" name="TextBox 10">
            <a:extLst>
              <a:ext uri="{FF2B5EF4-FFF2-40B4-BE49-F238E27FC236}">
                <a16:creationId xmlns:a16="http://schemas.microsoft.com/office/drawing/2014/main" id="{3059E79F-04DE-47F2-A218-6C74BEB98E48}"/>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25</a:t>
            </a:fld>
            <a:endParaRPr lang="en-US" sz="900" b="1" dirty="0"/>
          </a:p>
        </p:txBody>
      </p:sp>
    </p:spTree>
    <p:extLst>
      <p:ext uri="{BB962C8B-B14F-4D97-AF65-F5344CB8AC3E}">
        <p14:creationId xmlns:p14="http://schemas.microsoft.com/office/powerpoint/2010/main" val="715112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CD85F-8276-4E55-B748-4B16CD39BC02}"/>
              </a:ext>
            </a:extLst>
          </p:cNvPr>
          <p:cNvSpPr>
            <a:spLocks noGrp="1"/>
          </p:cNvSpPr>
          <p:nvPr>
            <p:ph type="title"/>
          </p:nvPr>
        </p:nvSpPr>
        <p:spPr/>
        <p:txBody>
          <a:bodyPr/>
          <a:lstStyle/>
          <a:p>
            <a:pPr algn="ctr"/>
            <a:r>
              <a:rPr lang="en-US" b="1" dirty="0"/>
              <a:t>Closeup of Where Ludwig Lived, York County</a:t>
            </a:r>
          </a:p>
        </p:txBody>
      </p:sp>
      <p:pic>
        <p:nvPicPr>
          <p:cNvPr id="11" name="Content Placeholder 10" descr="A close up of a map&#10;&#10;Description automatically generated">
            <a:extLst>
              <a:ext uri="{FF2B5EF4-FFF2-40B4-BE49-F238E27FC236}">
                <a16:creationId xmlns:a16="http://schemas.microsoft.com/office/drawing/2014/main" id="{2CD1EC94-DF98-49DA-B993-2D19067B62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94687" y="3114964"/>
            <a:ext cx="3171715" cy="2715353"/>
          </a:xfrm>
        </p:spPr>
      </p:pic>
      <p:pic>
        <p:nvPicPr>
          <p:cNvPr id="12" name="Picture 11">
            <a:extLst>
              <a:ext uri="{FF2B5EF4-FFF2-40B4-BE49-F238E27FC236}">
                <a16:creationId xmlns:a16="http://schemas.microsoft.com/office/drawing/2014/main" id="{4C38F448-E13E-441D-9456-8B7AAB59AA77}"/>
              </a:ext>
            </a:extLst>
          </p:cNvPr>
          <p:cNvPicPr>
            <a:picLocks noChangeAspect="1"/>
          </p:cNvPicPr>
          <p:nvPr/>
        </p:nvPicPr>
        <p:blipFill>
          <a:blip r:embed="rId3"/>
          <a:stretch>
            <a:fillRect/>
          </a:stretch>
        </p:blipFill>
        <p:spPr>
          <a:xfrm>
            <a:off x="628650" y="1690689"/>
            <a:ext cx="3617089" cy="3874593"/>
          </a:xfrm>
          <a:prstGeom prst="rect">
            <a:avLst/>
          </a:prstGeom>
        </p:spPr>
      </p:pic>
      <p:sp>
        <p:nvSpPr>
          <p:cNvPr id="15" name="TextBox 14">
            <a:extLst>
              <a:ext uri="{FF2B5EF4-FFF2-40B4-BE49-F238E27FC236}">
                <a16:creationId xmlns:a16="http://schemas.microsoft.com/office/drawing/2014/main" id="{352B43E4-724E-477A-864F-FF8CE9BEB6EE}"/>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26</a:t>
            </a:fld>
            <a:endParaRPr lang="en-US" sz="900" b="1" dirty="0"/>
          </a:p>
        </p:txBody>
      </p:sp>
    </p:spTree>
    <p:extLst>
      <p:ext uri="{BB962C8B-B14F-4D97-AF65-F5344CB8AC3E}">
        <p14:creationId xmlns:p14="http://schemas.microsoft.com/office/powerpoint/2010/main" val="1560422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8ACFC-1871-47BB-B0A2-992A852A80D4}"/>
              </a:ext>
            </a:extLst>
          </p:cNvPr>
          <p:cNvSpPr>
            <a:spLocks noGrp="1"/>
          </p:cNvSpPr>
          <p:nvPr>
            <p:ph type="title"/>
          </p:nvPr>
        </p:nvSpPr>
        <p:spPr/>
        <p:txBody>
          <a:bodyPr/>
          <a:lstStyle/>
          <a:p>
            <a:pPr algn="ctr"/>
            <a:r>
              <a:rPr lang="en-US" b="1" dirty="0"/>
              <a:t>Churches in Greater Pennsylvania 1776</a:t>
            </a:r>
          </a:p>
        </p:txBody>
      </p:sp>
      <p:pic>
        <p:nvPicPr>
          <p:cNvPr id="5" name="Content Placeholder 4" descr="A screenshot of a cell phone&#10;&#10;Description automatically generated">
            <a:extLst>
              <a:ext uri="{FF2B5EF4-FFF2-40B4-BE49-F238E27FC236}">
                <a16:creationId xmlns:a16="http://schemas.microsoft.com/office/drawing/2014/main" id="{E62746C1-9F63-4ECD-B44B-97B8C4D2B9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2850" y="1930834"/>
            <a:ext cx="8678299" cy="3186111"/>
          </a:xfrm>
        </p:spPr>
      </p:pic>
      <p:sp>
        <p:nvSpPr>
          <p:cNvPr id="6" name="TextBox 5">
            <a:extLst>
              <a:ext uri="{FF2B5EF4-FFF2-40B4-BE49-F238E27FC236}">
                <a16:creationId xmlns:a16="http://schemas.microsoft.com/office/drawing/2014/main" id="{A2D4C6F7-D879-42CB-A109-EC647260BFD1}"/>
              </a:ext>
            </a:extLst>
          </p:cNvPr>
          <p:cNvSpPr txBox="1"/>
          <p:nvPr/>
        </p:nvSpPr>
        <p:spPr>
          <a:xfrm>
            <a:off x="729673" y="5357091"/>
            <a:ext cx="8201892" cy="369332"/>
          </a:xfrm>
          <a:prstGeom prst="rect">
            <a:avLst/>
          </a:prstGeom>
          <a:noFill/>
        </p:spPr>
        <p:txBody>
          <a:bodyPr wrap="square" rtlCol="0">
            <a:spAutoFit/>
          </a:bodyPr>
          <a:lstStyle/>
          <a:p>
            <a:r>
              <a:rPr lang="en-US" dirty="0"/>
              <a:t>In addition there were about 7 Roman Catholic churches which were mainly German</a:t>
            </a:r>
          </a:p>
        </p:txBody>
      </p:sp>
      <p:sp>
        <p:nvSpPr>
          <p:cNvPr id="7" name="TextBox 6">
            <a:extLst>
              <a:ext uri="{FF2B5EF4-FFF2-40B4-BE49-F238E27FC236}">
                <a16:creationId xmlns:a16="http://schemas.microsoft.com/office/drawing/2014/main" id="{2C914911-498A-4AF7-8337-2F00C0F5418D}"/>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27</a:t>
            </a:fld>
            <a:endParaRPr lang="en-US" sz="900" b="1" dirty="0"/>
          </a:p>
        </p:txBody>
      </p:sp>
    </p:spTree>
    <p:extLst>
      <p:ext uri="{BB962C8B-B14F-4D97-AF65-F5344CB8AC3E}">
        <p14:creationId xmlns:p14="http://schemas.microsoft.com/office/powerpoint/2010/main" val="2634119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1E2B8-8978-4D51-822A-803183031475}"/>
              </a:ext>
            </a:extLst>
          </p:cNvPr>
          <p:cNvSpPr>
            <a:spLocks noGrp="1"/>
          </p:cNvSpPr>
          <p:nvPr>
            <p:ph type="title"/>
          </p:nvPr>
        </p:nvSpPr>
        <p:spPr>
          <a:xfrm>
            <a:off x="628650" y="365127"/>
            <a:ext cx="7886700" cy="752474"/>
          </a:xfrm>
        </p:spPr>
        <p:txBody>
          <a:bodyPr/>
          <a:lstStyle/>
          <a:p>
            <a:pPr algn="ctr"/>
            <a:r>
              <a:rPr lang="en-US" b="1" dirty="0" err="1"/>
              <a:t>Quickel</a:t>
            </a:r>
            <a:r>
              <a:rPr lang="en-US" b="1" dirty="0"/>
              <a:t> Lutheran Church</a:t>
            </a:r>
          </a:p>
        </p:txBody>
      </p:sp>
      <p:sp>
        <p:nvSpPr>
          <p:cNvPr id="12" name="Rectangle 11">
            <a:extLst>
              <a:ext uri="{FF2B5EF4-FFF2-40B4-BE49-F238E27FC236}">
                <a16:creationId xmlns:a16="http://schemas.microsoft.com/office/drawing/2014/main" id="{E0CAD8FF-818E-437F-AF5A-DCA20ED3DD55}"/>
              </a:ext>
            </a:extLst>
          </p:cNvPr>
          <p:cNvSpPr/>
          <p:nvPr/>
        </p:nvSpPr>
        <p:spPr>
          <a:xfrm>
            <a:off x="3851565" y="1387088"/>
            <a:ext cx="4978400" cy="4832092"/>
          </a:xfrm>
          <a:prstGeom prst="rect">
            <a:avLst/>
          </a:prstGeom>
        </p:spPr>
        <p:txBody>
          <a:bodyPr wrap="square">
            <a:spAutoFit/>
          </a:bodyPr>
          <a:lstStyle/>
          <a:p>
            <a:r>
              <a:rPr lang="en-US" sz="2800" dirty="0"/>
              <a:t>My Ludwig’s church was </a:t>
            </a:r>
            <a:r>
              <a:rPr lang="en-US" sz="2800" dirty="0" err="1"/>
              <a:t>Quickel</a:t>
            </a:r>
            <a:r>
              <a:rPr lang="en-US" sz="2800" dirty="0"/>
              <a:t> Lutheran Church in the hamlet of Zion’s View 7 miles North </a:t>
            </a:r>
            <a:r>
              <a:rPr lang="en-US" sz="2800" dirty="0" err="1"/>
              <a:t>North</a:t>
            </a:r>
            <a:r>
              <a:rPr lang="en-US" sz="2800" dirty="0"/>
              <a:t> West of York PA. It was founded in 1763, 9 years after he immigrated and the year he purchased land in York County Windsor township.</a:t>
            </a:r>
          </a:p>
          <a:p>
            <a:r>
              <a:rPr lang="en-US" sz="2800" dirty="0"/>
              <a:t>It is about 6 miles from the Current Dover Township where Ludwig moved to in 1775.</a:t>
            </a:r>
          </a:p>
        </p:txBody>
      </p:sp>
      <p:sp>
        <p:nvSpPr>
          <p:cNvPr id="13" name="TextBox 12">
            <a:extLst>
              <a:ext uri="{FF2B5EF4-FFF2-40B4-BE49-F238E27FC236}">
                <a16:creationId xmlns:a16="http://schemas.microsoft.com/office/drawing/2014/main" id="{F7C52A63-4397-49D7-A6B4-FB8F2A521070}"/>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28</a:t>
            </a:fld>
            <a:endParaRPr lang="en-US" sz="900" b="1" dirty="0"/>
          </a:p>
        </p:txBody>
      </p:sp>
      <p:pic>
        <p:nvPicPr>
          <p:cNvPr id="5" name="Content Placeholder 4">
            <a:extLst>
              <a:ext uri="{FF2B5EF4-FFF2-40B4-BE49-F238E27FC236}">
                <a16:creationId xmlns:a16="http://schemas.microsoft.com/office/drawing/2014/main" id="{9B3FC4F5-04AD-48E4-978B-BC0D6B76DE42}"/>
              </a:ext>
            </a:extLst>
          </p:cNvPr>
          <p:cNvPicPr>
            <a:picLocks noGrp="1" noChangeAspect="1"/>
          </p:cNvPicPr>
          <p:nvPr>
            <p:ph idx="1"/>
          </p:nvPr>
        </p:nvPicPr>
        <p:blipFill>
          <a:blip r:embed="rId2"/>
          <a:stretch>
            <a:fillRect/>
          </a:stretch>
        </p:blipFill>
        <p:spPr>
          <a:xfrm>
            <a:off x="200937" y="1696315"/>
            <a:ext cx="3650628" cy="4351338"/>
          </a:xfrm>
          <a:prstGeom prst="rect">
            <a:avLst/>
          </a:prstGeom>
        </p:spPr>
      </p:pic>
    </p:spTree>
    <p:extLst>
      <p:ext uri="{BB962C8B-B14F-4D97-AF65-F5344CB8AC3E}">
        <p14:creationId xmlns:p14="http://schemas.microsoft.com/office/powerpoint/2010/main" val="2944635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D905F-CBE5-47D3-8E18-8A82AFEEFCF0}"/>
              </a:ext>
            </a:extLst>
          </p:cNvPr>
          <p:cNvSpPr>
            <a:spLocks noGrp="1"/>
          </p:cNvSpPr>
          <p:nvPr>
            <p:ph type="title"/>
          </p:nvPr>
        </p:nvSpPr>
        <p:spPr/>
        <p:txBody>
          <a:bodyPr/>
          <a:lstStyle/>
          <a:p>
            <a:pPr algn="ctr"/>
            <a:r>
              <a:rPr lang="en-US" b="1" dirty="0"/>
              <a:t>Radical Pietist Groups</a:t>
            </a:r>
          </a:p>
        </p:txBody>
      </p:sp>
      <p:sp>
        <p:nvSpPr>
          <p:cNvPr id="3" name="Content Placeholder 2">
            <a:extLst>
              <a:ext uri="{FF2B5EF4-FFF2-40B4-BE49-F238E27FC236}">
                <a16:creationId xmlns:a16="http://schemas.microsoft.com/office/drawing/2014/main" id="{0F293B67-9BA2-4976-A650-BBBA59F6C736}"/>
              </a:ext>
            </a:extLst>
          </p:cNvPr>
          <p:cNvSpPr>
            <a:spLocks noGrp="1"/>
          </p:cNvSpPr>
          <p:nvPr>
            <p:ph idx="1"/>
          </p:nvPr>
        </p:nvSpPr>
        <p:spPr/>
        <p:txBody>
          <a:bodyPr>
            <a:normAutofit lnSpcReduction="10000"/>
          </a:bodyPr>
          <a:lstStyle/>
          <a:p>
            <a:r>
              <a:rPr lang="en-US" dirty="0"/>
              <a:t>Broke off from the Lutherans </a:t>
            </a:r>
          </a:p>
          <a:p>
            <a:r>
              <a:rPr lang="en-US" dirty="0"/>
              <a:t>Believed in:</a:t>
            </a:r>
          </a:p>
          <a:p>
            <a:pPr lvl="1"/>
            <a:r>
              <a:rPr lang="en-US" dirty="0"/>
              <a:t>Religion of the heart not the head</a:t>
            </a:r>
          </a:p>
          <a:p>
            <a:pPr lvl="1"/>
            <a:r>
              <a:rPr lang="en-US" dirty="0"/>
              <a:t>Personal experience of salvation</a:t>
            </a:r>
          </a:p>
          <a:p>
            <a:pPr lvl="1"/>
            <a:r>
              <a:rPr lang="en-US" dirty="0"/>
              <a:t>Bible study, prayer and fasting</a:t>
            </a:r>
          </a:p>
          <a:p>
            <a:pPr lvl="1"/>
            <a:r>
              <a:rPr lang="en-US" dirty="0"/>
              <a:t>No hierarchy </a:t>
            </a:r>
          </a:p>
          <a:p>
            <a:r>
              <a:rPr lang="en-US" dirty="0"/>
              <a:t>Some of these groups were:</a:t>
            </a:r>
          </a:p>
          <a:p>
            <a:pPr lvl="1"/>
            <a:r>
              <a:rPr lang="en-US" dirty="0"/>
              <a:t>Evangelical Covenant Church</a:t>
            </a:r>
          </a:p>
          <a:p>
            <a:pPr lvl="1"/>
            <a:r>
              <a:rPr lang="en-US" dirty="0"/>
              <a:t>Moravians </a:t>
            </a:r>
          </a:p>
          <a:p>
            <a:pPr lvl="1"/>
            <a:r>
              <a:rPr lang="en-US" dirty="0"/>
              <a:t>Amish</a:t>
            </a:r>
          </a:p>
          <a:p>
            <a:pPr lvl="1"/>
            <a:r>
              <a:rPr lang="en-US" dirty="0"/>
              <a:t>Mennonite</a:t>
            </a:r>
          </a:p>
        </p:txBody>
      </p:sp>
      <p:sp>
        <p:nvSpPr>
          <p:cNvPr id="4" name="TextBox 3">
            <a:extLst>
              <a:ext uri="{FF2B5EF4-FFF2-40B4-BE49-F238E27FC236}">
                <a16:creationId xmlns:a16="http://schemas.microsoft.com/office/drawing/2014/main" id="{461A982E-74C3-4FF5-A2A9-903AF63DF0FA}"/>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29</a:t>
            </a:fld>
            <a:endParaRPr lang="en-US" sz="900" b="1" dirty="0"/>
          </a:p>
        </p:txBody>
      </p:sp>
    </p:spTree>
    <p:extLst>
      <p:ext uri="{BB962C8B-B14F-4D97-AF65-F5344CB8AC3E}">
        <p14:creationId xmlns:p14="http://schemas.microsoft.com/office/powerpoint/2010/main" val="3150993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EAD7A-0EE4-4BC4-A710-23861E183665}"/>
              </a:ext>
            </a:extLst>
          </p:cNvPr>
          <p:cNvSpPr>
            <a:spLocks noGrp="1"/>
          </p:cNvSpPr>
          <p:nvPr>
            <p:ph type="title"/>
          </p:nvPr>
        </p:nvSpPr>
        <p:spPr/>
        <p:txBody>
          <a:bodyPr/>
          <a:lstStyle/>
          <a:p>
            <a:pPr algn="ctr"/>
            <a:r>
              <a:rPr lang="en-US" b="1" dirty="0"/>
              <a:t>From a 1750’s Article About a Newcomer’s Observation</a:t>
            </a:r>
          </a:p>
        </p:txBody>
      </p:sp>
      <p:sp>
        <p:nvSpPr>
          <p:cNvPr id="3" name="Content Placeholder 2">
            <a:extLst>
              <a:ext uri="{FF2B5EF4-FFF2-40B4-BE49-F238E27FC236}">
                <a16:creationId xmlns:a16="http://schemas.microsoft.com/office/drawing/2014/main" id="{ADECF3C6-C539-47DD-875C-EDB51A67110A}"/>
              </a:ext>
            </a:extLst>
          </p:cNvPr>
          <p:cNvSpPr>
            <a:spLocks noGrp="1"/>
          </p:cNvSpPr>
          <p:nvPr>
            <p:ph idx="1"/>
          </p:nvPr>
        </p:nvSpPr>
        <p:spPr/>
        <p:txBody>
          <a:bodyPr>
            <a:normAutofit lnSpcReduction="10000"/>
          </a:bodyPr>
          <a:lstStyle/>
          <a:p>
            <a:r>
              <a:rPr lang="en-US" dirty="0"/>
              <a:t>What German newcomers liked:</a:t>
            </a:r>
          </a:p>
          <a:p>
            <a:pPr lvl="1"/>
            <a:r>
              <a:rPr lang="en-US" dirty="0"/>
              <a:t>Freedom of movement (without fines or fees)</a:t>
            </a:r>
          </a:p>
          <a:p>
            <a:pPr lvl="1"/>
            <a:r>
              <a:rPr lang="en-US" dirty="0"/>
              <a:t>Generous and helpful inhabitants</a:t>
            </a:r>
          </a:p>
          <a:p>
            <a:pPr lvl="1"/>
            <a:r>
              <a:rPr lang="en-US" dirty="0"/>
              <a:t>No tithes</a:t>
            </a:r>
          </a:p>
          <a:p>
            <a:pPr lvl="1"/>
            <a:r>
              <a:rPr lang="en-US" dirty="0"/>
              <a:t>No forced labor</a:t>
            </a:r>
          </a:p>
          <a:p>
            <a:pPr lvl="1"/>
            <a:r>
              <a:rPr lang="en-US" dirty="0"/>
              <a:t>No Feudal dues</a:t>
            </a:r>
          </a:p>
          <a:p>
            <a:pPr lvl="1"/>
            <a:endParaRPr lang="en-US" sz="1000" dirty="0"/>
          </a:p>
          <a:p>
            <a:r>
              <a:rPr lang="en-US" dirty="0"/>
              <a:t>What they did not like:</a:t>
            </a:r>
          </a:p>
          <a:p>
            <a:pPr lvl="1"/>
            <a:r>
              <a:rPr lang="en-US" dirty="0"/>
              <a:t>Everything is so far apart, Churches, doctors, veterinarians,  schools</a:t>
            </a:r>
          </a:p>
          <a:p>
            <a:pPr lvl="1"/>
            <a:r>
              <a:rPr lang="en-US" dirty="0"/>
              <a:t>Shortage of preachers</a:t>
            </a:r>
          </a:p>
          <a:p>
            <a:pPr lvl="1"/>
            <a:r>
              <a:rPr lang="en-US" dirty="0"/>
              <a:t>High price of land</a:t>
            </a:r>
          </a:p>
        </p:txBody>
      </p:sp>
      <p:sp>
        <p:nvSpPr>
          <p:cNvPr id="4" name="TextBox 3">
            <a:extLst>
              <a:ext uri="{FF2B5EF4-FFF2-40B4-BE49-F238E27FC236}">
                <a16:creationId xmlns:a16="http://schemas.microsoft.com/office/drawing/2014/main" id="{FD1E8E00-4BF5-4166-A97C-3FBBFBFF2CAE}"/>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30</a:t>
            </a:fld>
            <a:endParaRPr lang="en-US" sz="900" b="1" dirty="0"/>
          </a:p>
        </p:txBody>
      </p:sp>
    </p:spTree>
    <p:extLst>
      <p:ext uri="{BB962C8B-B14F-4D97-AF65-F5344CB8AC3E}">
        <p14:creationId xmlns:p14="http://schemas.microsoft.com/office/powerpoint/2010/main" val="2708435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69F18-5B4F-4139-8141-E9D40B8A7E7C}"/>
              </a:ext>
            </a:extLst>
          </p:cNvPr>
          <p:cNvSpPr>
            <a:spLocks noGrp="1"/>
          </p:cNvSpPr>
          <p:nvPr>
            <p:ph type="title"/>
          </p:nvPr>
        </p:nvSpPr>
        <p:spPr/>
        <p:txBody>
          <a:bodyPr/>
          <a:lstStyle/>
          <a:p>
            <a:pPr algn="ctr"/>
            <a:r>
              <a:rPr lang="en-US" b="1" dirty="0"/>
              <a:t>Property Colony or Crown Colony</a:t>
            </a:r>
            <a:br>
              <a:rPr lang="en-US" b="1" dirty="0"/>
            </a:br>
            <a:r>
              <a:rPr lang="en-US" b="1" dirty="0"/>
              <a:t>The Hot Issue in 1764-1765</a:t>
            </a:r>
          </a:p>
        </p:txBody>
      </p:sp>
      <p:sp>
        <p:nvSpPr>
          <p:cNvPr id="3" name="Content Placeholder 2">
            <a:extLst>
              <a:ext uri="{FF2B5EF4-FFF2-40B4-BE49-F238E27FC236}">
                <a16:creationId xmlns:a16="http://schemas.microsoft.com/office/drawing/2014/main" id="{293F3477-5852-4F31-B9AB-90C0A9D0BCBA}"/>
              </a:ext>
            </a:extLst>
          </p:cNvPr>
          <p:cNvSpPr>
            <a:spLocks noGrp="1"/>
          </p:cNvSpPr>
          <p:nvPr>
            <p:ph idx="1"/>
          </p:nvPr>
        </p:nvSpPr>
        <p:spPr/>
        <p:txBody>
          <a:bodyPr>
            <a:normAutofit fontScale="77500" lnSpcReduction="20000"/>
          </a:bodyPr>
          <a:lstStyle/>
          <a:p>
            <a:r>
              <a:rPr lang="en-US" dirty="0"/>
              <a:t>Property Colony</a:t>
            </a:r>
          </a:p>
          <a:p>
            <a:pPr lvl="1"/>
            <a:r>
              <a:rPr lang="en-US" dirty="0"/>
              <a:t>All the land initially belonged to the ruler, the Penn family and was administered by them</a:t>
            </a:r>
          </a:p>
          <a:p>
            <a:r>
              <a:rPr lang="en-US" dirty="0"/>
              <a:t>Crown Colony</a:t>
            </a:r>
          </a:p>
          <a:p>
            <a:pPr lvl="1"/>
            <a:r>
              <a:rPr lang="en-US" dirty="0"/>
              <a:t>Governed by officials appointed by the King</a:t>
            </a:r>
          </a:p>
          <a:p>
            <a:pPr marL="0" indent="0">
              <a:buNone/>
            </a:pPr>
            <a:r>
              <a:rPr lang="en-US" dirty="0"/>
              <a:t>Hot political issues</a:t>
            </a:r>
          </a:p>
          <a:p>
            <a:pPr lvl="1"/>
            <a:r>
              <a:rPr lang="en-US" dirty="0"/>
              <a:t>The Penn family wanted more money for the sale of land, the Germans were generally not paying anything</a:t>
            </a:r>
          </a:p>
          <a:p>
            <a:pPr lvl="1"/>
            <a:r>
              <a:rPr lang="en-US" dirty="0"/>
              <a:t>Germans wanted protection from Indian attack, the Quakers wanted coexistence</a:t>
            </a:r>
          </a:p>
          <a:p>
            <a:pPr lvl="1"/>
            <a:r>
              <a:rPr lang="en-US" dirty="0"/>
              <a:t>Germans wanted legal safeguards to keep immigrants from being exploited</a:t>
            </a:r>
          </a:p>
          <a:p>
            <a:pPr lvl="1"/>
            <a:r>
              <a:rPr lang="en-US" dirty="0"/>
              <a:t>The Quakers were now against Penn</a:t>
            </a:r>
          </a:p>
          <a:p>
            <a:pPr lvl="1"/>
            <a:r>
              <a:rPr lang="en-US" dirty="0"/>
              <a:t>Need for currency to buy land</a:t>
            </a:r>
          </a:p>
          <a:p>
            <a:pPr lvl="1"/>
            <a:r>
              <a:rPr lang="en-US" dirty="0"/>
              <a:t>Legal title to their land</a:t>
            </a:r>
          </a:p>
          <a:p>
            <a:pPr lvl="1"/>
            <a:r>
              <a:rPr lang="en-US" dirty="0"/>
              <a:t>Inheritance rules (escheat)</a:t>
            </a:r>
          </a:p>
          <a:p>
            <a:pPr lvl="1"/>
            <a:endParaRPr lang="en-US" dirty="0"/>
          </a:p>
          <a:p>
            <a:pPr lvl="1"/>
            <a:endParaRPr lang="en-US" dirty="0"/>
          </a:p>
          <a:p>
            <a:pPr lvl="1"/>
            <a:endParaRPr lang="en-US" dirty="0"/>
          </a:p>
          <a:p>
            <a:pPr lvl="1"/>
            <a:endParaRPr lang="en-US" dirty="0"/>
          </a:p>
        </p:txBody>
      </p:sp>
      <p:sp>
        <p:nvSpPr>
          <p:cNvPr id="4" name="TextBox 3">
            <a:extLst>
              <a:ext uri="{FF2B5EF4-FFF2-40B4-BE49-F238E27FC236}">
                <a16:creationId xmlns:a16="http://schemas.microsoft.com/office/drawing/2014/main" id="{D044070E-1C68-4126-891A-375E13675263}"/>
              </a:ext>
            </a:extLst>
          </p:cNvPr>
          <p:cNvSpPr txBox="1"/>
          <p:nvPr/>
        </p:nvSpPr>
        <p:spPr>
          <a:xfrm>
            <a:off x="4572000" y="6306125"/>
            <a:ext cx="4507346" cy="307777"/>
          </a:xfrm>
          <a:prstGeom prst="rect">
            <a:avLst/>
          </a:prstGeom>
          <a:noFill/>
        </p:spPr>
        <p:txBody>
          <a:bodyPr wrap="square" rtlCol="0">
            <a:spAutoFit/>
          </a:bodyPr>
          <a:lstStyle/>
          <a:p>
            <a:r>
              <a:rPr lang="en-US" sz="1400" dirty="0"/>
              <a:t>Note: Stamp act passed in 1765, Boston Tea Party 1773</a:t>
            </a:r>
          </a:p>
        </p:txBody>
      </p:sp>
      <p:sp>
        <p:nvSpPr>
          <p:cNvPr id="5" name="TextBox 4">
            <a:extLst>
              <a:ext uri="{FF2B5EF4-FFF2-40B4-BE49-F238E27FC236}">
                <a16:creationId xmlns:a16="http://schemas.microsoft.com/office/drawing/2014/main" id="{8A45E1B7-F0F0-495F-9DFC-975AE8E35BCD}"/>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31</a:t>
            </a:fld>
            <a:endParaRPr lang="en-US" sz="900" b="1" dirty="0"/>
          </a:p>
        </p:txBody>
      </p:sp>
    </p:spTree>
    <p:extLst>
      <p:ext uri="{BB962C8B-B14F-4D97-AF65-F5344CB8AC3E}">
        <p14:creationId xmlns:p14="http://schemas.microsoft.com/office/powerpoint/2010/main" val="2120653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64538-3216-42F1-830D-8CE9E7C6C598}"/>
              </a:ext>
            </a:extLst>
          </p:cNvPr>
          <p:cNvSpPr>
            <a:spLocks noGrp="1"/>
          </p:cNvSpPr>
          <p:nvPr>
            <p:ph type="title"/>
          </p:nvPr>
        </p:nvSpPr>
        <p:spPr/>
        <p:txBody>
          <a:bodyPr>
            <a:normAutofit fontScale="90000"/>
          </a:bodyPr>
          <a:lstStyle/>
          <a:p>
            <a:pPr algn="ctr"/>
            <a:r>
              <a:rPr lang="en-US" b="1" dirty="0"/>
              <a:t>Male Immigration and Naturalization Rates in Pennsylvania</a:t>
            </a:r>
          </a:p>
        </p:txBody>
      </p:sp>
      <p:pic>
        <p:nvPicPr>
          <p:cNvPr id="4" name="Content Placeholder 3">
            <a:extLst>
              <a:ext uri="{FF2B5EF4-FFF2-40B4-BE49-F238E27FC236}">
                <a16:creationId xmlns:a16="http://schemas.microsoft.com/office/drawing/2014/main" id="{C3B75951-C172-4596-9891-0DEE909E5295}"/>
              </a:ext>
            </a:extLst>
          </p:cNvPr>
          <p:cNvPicPr>
            <a:picLocks noGrp="1" noChangeAspect="1"/>
          </p:cNvPicPr>
          <p:nvPr>
            <p:ph idx="1"/>
          </p:nvPr>
        </p:nvPicPr>
        <p:blipFill rotWithShape="1">
          <a:blip r:embed="rId2"/>
          <a:srcRect b="2156"/>
          <a:stretch/>
        </p:blipFill>
        <p:spPr>
          <a:xfrm>
            <a:off x="628650" y="1690689"/>
            <a:ext cx="4024266" cy="4257530"/>
          </a:xfrm>
          <a:prstGeom prst="rect">
            <a:avLst/>
          </a:prstGeom>
        </p:spPr>
      </p:pic>
      <p:sp>
        <p:nvSpPr>
          <p:cNvPr id="5" name="TextBox 4">
            <a:extLst>
              <a:ext uri="{FF2B5EF4-FFF2-40B4-BE49-F238E27FC236}">
                <a16:creationId xmlns:a16="http://schemas.microsoft.com/office/drawing/2014/main" id="{90E2381F-1A64-455C-9D4C-C224F1C59AEE}"/>
              </a:ext>
            </a:extLst>
          </p:cNvPr>
          <p:cNvSpPr txBox="1"/>
          <p:nvPr/>
        </p:nvSpPr>
        <p:spPr>
          <a:xfrm>
            <a:off x="4821381" y="2161310"/>
            <a:ext cx="3352800" cy="3554819"/>
          </a:xfrm>
          <a:prstGeom prst="rect">
            <a:avLst/>
          </a:prstGeom>
          <a:noFill/>
        </p:spPr>
        <p:txBody>
          <a:bodyPr wrap="square" rtlCol="0">
            <a:spAutoFit/>
          </a:bodyPr>
          <a:lstStyle/>
          <a:p>
            <a:pPr marL="285750" indent="-285750">
              <a:spcBef>
                <a:spcPts val="600"/>
              </a:spcBef>
              <a:spcAft>
                <a:spcPts val="1200"/>
              </a:spcAft>
              <a:buFont typeface="Arial" panose="020B0604020202020204" pitchFamily="34" charset="0"/>
              <a:buChar char="•"/>
            </a:pPr>
            <a:r>
              <a:rPr lang="en-US" dirty="0"/>
              <a:t>1765 Parliament passed a law making naturalization much easier</a:t>
            </a:r>
          </a:p>
          <a:p>
            <a:pPr marL="285750" indent="-285750">
              <a:spcBef>
                <a:spcPts val="600"/>
              </a:spcBef>
              <a:spcAft>
                <a:spcPts val="1200"/>
              </a:spcAft>
              <a:buFont typeface="Arial" panose="020B0604020202020204" pitchFamily="34" charset="0"/>
              <a:buChar char="•"/>
            </a:pPr>
            <a:r>
              <a:rPr lang="en-US" dirty="0"/>
              <a:t>1765 Stamp act passed</a:t>
            </a:r>
          </a:p>
          <a:p>
            <a:pPr marL="285750" indent="-285750">
              <a:spcBef>
                <a:spcPts val="600"/>
              </a:spcBef>
              <a:spcAft>
                <a:spcPts val="1200"/>
              </a:spcAft>
              <a:buFont typeface="Arial" panose="020B0604020202020204" pitchFamily="34" charset="0"/>
              <a:buChar char="•"/>
            </a:pPr>
            <a:r>
              <a:rPr lang="en-US" dirty="0"/>
              <a:t>About 1/3 of the German immigrants were naturalized</a:t>
            </a:r>
          </a:p>
          <a:p>
            <a:pPr marL="285750" indent="-285750">
              <a:spcBef>
                <a:spcPts val="600"/>
              </a:spcBef>
              <a:spcAft>
                <a:spcPts val="1200"/>
              </a:spcAft>
              <a:buFont typeface="Arial" panose="020B0604020202020204" pitchFamily="34" charset="0"/>
              <a:buChar char="•"/>
            </a:pPr>
            <a:r>
              <a:rPr lang="en-US" dirty="0"/>
              <a:t>Remember people from England, Scotland, Wales and Ireland did not need to be naturalized</a:t>
            </a:r>
          </a:p>
        </p:txBody>
      </p:sp>
      <p:sp>
        <p:nvSpPr>
          <p:cNvPr id="6" name="TextBox 5">
            <a:extLst>
              <a:ext uri="{FF2B5EF4-FFF2-40B4-BE49-F238E27FC236}">
                <a16:creationId xmlns:a16="http://schemas.microsoft.com/office/drawing/2014/main" id="{15A44607-40B5-4450-94CB-485637044B61}"/>
              </a:ext>
            </a:extLst>
          </p:cNvPr>
          <p:cNvSpPr txBox="1"/>
          <p:nvPr/>
        </p:nvSpPr>
        <p:spPr>
          <a:xfrm>
            <a:off x="1487055" y="5948219"/>
            <a:ext cx="3084945" cy="338554"/>
          </a:xfrm>
          <a:prstGeom prst="rect">
            <a:avLst/>
          </a:prstGeom>
          <a:noFill/>
        </p:spPr>
        <p:txBody>
          <a:bodyPr wrap="square" rtlCol="0">
            <a:spAutoFit/>
          </a:bodyPr>
          <a:lstStyle/>
          <a:p>
            <a:r>
              <a:rPr lang="en-US" sz="1600" dirty="0"/>
              <a:t>1754 - 1763 French and Indian War</a:t>
            </a:r>
          </a:p>
        </p:txBody>
      </p:sp>
      <p:sp>
        <p:nvSpPr>
          <p:cNvPr id="7" name="TextBox 6">
            <a:extLst>
              <a:ext uri="{FF2B5EF4-FFF2-40B4-BE49-F238E27FC236}">
                <a16:creationId xmlns:a16="http://schemas.microsoft.com/office/drawing/2014/main" id="{8E729D0C-7812-4873-950F-7DB24D8AE266}"/>
              </a:ext>
            </a:extLst>
          </p:cNvPr>
          <p:cNvSpPr txBox="1"/>
          <p:nvPr/>
        </p:nvSpPr>
        <p:spPr>
          <a:xfrm>
            <a:off x="8377383" y="6488668"/>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32</a:t>
            </a:fld>
            <a:endParaRPr lang="en-US" sz="900" b="1" dirty="0"/>
          </a:p>
        </p:txBody>
      </p:sp>
    </p:spTree>
    <p:extLst>
      <p:ext uri="{BB962C8B-B14F-4D97-AF65-F5344CB8AC3E}">
        <p14:creationId xmlns:p14="http://schemas.microsoft.com/office/powerpoint/2010/main" val="424781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3F651-08E2-44CA-ACC7-8980F63D227F}"/>
              </a:ext>
            </a:extLst>
          </p:cNvPr>
          <p:cNvSpPr>
            <a:spLocks noGrp="1"/>
          </p:cNvSpPr>
          <p:nvPr>
            <p:ph type="title"/>
          </p:nvPr>
        </p:nvSpPr>
        <p:spPr/>
        <p:txBody>
          <a:bodyPr/>
          <a:lstStyle/>
          <a:p>
            <a:pPr algn="ctr"/>
            <a:r>
              <a:rPr lang="en-US" b="1" dirty="0"/>
              <a:t>Late Colonial Period Through the Revolutionary War</a:t>
            </a:r>
          </a:p>
        </p:txBody>
      </p:sp>
      <p:sp>
        <p:nvSpPr>
          <p:cNvPr id="3" name="Content Placeholder 2">
            <a:extLst>
              <a:ext uri="{FF2B5EF4-FFF2-40B4-BE49-F238E27FC236}">
                <a16:creationId xmlns:a16="http://schemas.microsoft.com/office/drawing/2014/main" id="{3091EC27-D610-4EAF-BE52-9FEC719C91B8}"/>
              </a:ext>
            </a:extLst>
          </p:cNvPr>
          <p:cNvSpPr>
            <a:spLocks noGrp="1"/>
          </p:cNvSpPr>
          <p:nvPr>
            <p:ph idx="1"/>
          </p:nvPr>
        </p:nvSpPr>
        <p:spPr/>
        <p:txBody>
          <a:bodyPr>
            <a:normAutofit fontScale="92500" lnSpcReduction="10000"/>
          </a:bodyPr>
          <a:lstStyle/>
          <a:p>
            <a:r>
              <a:rPr lang="en-US" dirty="0"/>
              <a:t>Immigration dwindled</a:t>
            </a:r>
          </a:p>
          <a:p>
            <a:r>
              <a:rPr lang="en-US" dirty="0"/>
              <a:t>German language press flowered</a:t>
            </a:r>
          </a:p>
          <a:p>
            <a:r>
              <a:rPr lang="en-US" dirty="0"/>
              <a:t>Ministers and priests mostly locally trained</a:t>
            </a:r>
          </a:p>
          <a:p>
            <a:r>
              <a:rPr lang="en-US" dirty="0"/>
              <a:t>Churches prospered</a:t>
            </a:r>
          </a:p>
          <a:p>
            <a:r>
              <a:rPr lang="en-US" dirty="0"/>
              <a:t>Dependence on Europe mostly broken</a:t>
            </a:r>
          </a:p>
          <a:p>
            <a:r>
              <a:rPr lang="en-US" dirty="0"/>
              <a:t>Before the 19</a:t>
            </a:r>
            <a:r>
              <a:rPr lang="en-US" baseline="30000" dirty="0"/>
              <a:t>th</a:t>
            </a:r>
            <a:r>
              <a:rPr lang="en-US" dirty="0"/>
              <a:t> century they rarely married outside their ethnic group</a:t>
            </a:r>
          </a:p>
          <a:p>
            <a:r>
              <a:rPr lang="en-US" dirty="0"/>
              <a:t>Connections with extended family, home village and church often critical factors in their success</a:t>
            </a:r>
          </a:p>
          <a:p>
            <a:r>
              <a:rPr lang="en-US" dirty="0"/>
              <a:t>Increased involvement in politics</a:t>
            </a:r>
          </a:p>
        </p:txBody>
      </p:sp>
      <p:sp>
        <p:nvSpPr>
          <p:cNvPr id="5" name="TextBox 4">
            <a:extLst>
              <a:ext uri="{FF2B5EF4-FFF2-40B4-BE49-F238E27FC236}">
                <a16:creationId xmlns:a16="http://schemas.microsoft.com/office/drawing/2014/main" id="{E0107F54-342F-4D80-A79F-654308379D81}"/>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33</a:t>
            </a:fld>
            <a:endParaRPr lang="en-US" sz="900" b="1" dirty="0"/>
          </a:p>
        </p:txBody>
      </p:sp>
    </p:spTree>
    <p:extLst>
      <p:ext uri="{BB962C8B-B14F-4D97-AF65-F5344CB8AC3E}">
        <p14:creationId xmlns:p14="http://schemas.microsoft.com/office/powerpoint/2010/main" val="19134801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2FE91-CE8F-4F66-A40F-B9DE08C163E0}"/>
              </a:ext>
            </a:extLst>
          </p:cNvPr>
          <p:cNvSpPr>
            <a:spLocks noGrp="1"/>
          </p:cNvSpPr>
          <p:nvPr>
            <p:ph type="title"/>
          </p:nvPr>
        </p:nvSpPr>
        <p:spPr>
          <a:xfrm>
            <a:off x="418786" y="227890"/>
            <a:ext cx="2714158" cy="4074287"/>
          </a:xfrm>
        </p:spPr>
        <p:txBody>
          <a:bodyPr/>
          <a:lstStyle/>
          <a:p>
            <a:r>
              <a:rPr lang="en-US" b="1" dirty="0"/>
              <a:t>So what is the connection between me and Ludwig?</a:t>
            </a:r>
          </a:p>
        </p:txBody>
      </p:sp>
      <p:pic>
        <p:nvPicPr>
          <p:cNvPr id="6" name="Content Placeholder 5" descr="A picture containing text, receipt&#10;&#10;Description automatically generated">
            <a:extLst>
              <a:ext uri="{FF2B5EF4-FFF2-40B4-BE49-F238E27FC236}">
                <a16:creationId xmlns:a16="http://schemas.microsoft.com/office/drawing/2014/main" id="{47B70E83-9849-4CA3-BAFF-FD4C4C0B8D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28417" y="227891"/>
            <a:ext cx="4612179" cy="6382772"/>
          </a:xfrm>
        </p:spPr>
      </p:pic>
      <p:sp>
        <p:nvSpPr>
          <p:cNvPr id="4" name="TextBox 3">
            <a:extLst>
              <a:ext uri="{FF2B5EF4-FFF2-40B4-BE49-F238E27FC236}">
                <a16:creationId xmlns:a16="http://schemas.microsoft.com/office/drawing/2014/main" id="{1DB4842B-AFEE-4C40-954F-9484C2BFBB99}"/>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34</a:t>
            </a:fld>
            <a:endParaRPr lang="en-US" sz="900" b="1" dirty="0"/>
          </a:p>
        </p:txBody>
      </p:sp>
    </p:spTree>
    <p:extLst>
      <p:ext uri="{BB962C8B-B14F-4D97-AF65-F5344CB8AC3E}">
        <p14:creationId xmlns:p14="http://schemas.microsoft.com/office/powerpoint/2010/main" val="3818996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51023-892A-4E98-9910-F63938298EAF}"/>
              </a:ext>
            </a:extLst>
          </p:cNvPr>
          <p:cNvSpPr>
            <a:spLocks noGrp="1"/>
          </p:cNvSpPr>
          <p:nvPr>
            <p:ph type="title"/>
          </p:nvPr>
        </p:nvSpPr>
        <p:spPr>
          <a:xfrm>
            <a:off x="628649" y="365126"/>
            <a:ext cx="3673527" cy="4296815"/>
          </a:xfrm>
        </p:spPr>
        <p:txBody>
          <a:bodyPr>
            <a:normAutofit/>
          </a:bodyPr>
          <a:lstStyle/>
          <a:p>
            <a:r>
              <a:rPr lang="en-US" b="1" dirty="0"/>
              <a:t>Or excluding other offspring and other wives, the chart becomes much simpler.</a:t>
            </a:r>
          </a:p>
        </p:txBody>
      </p:sp>
      <p:sp>
        <p:nvSpPr>
          <p:cNvPr id="4" name="TextBox 3">
            <a:extLst>
              <a:ext uri="{FF2B5EF4-FFF2-40B4-BE49-F238E27FC236}">
                <a16:creationId xmlns:a16="http://schemas.microsoft.com/office/drawing/2014/main" id="{74D5844D-717A-4556-AC5B-1099C2F27E86}"/>
              </a:ext>
            </a:extLst>
          </p:cNvPr>
          <p:cNvSpPr txBox="1"/>
          <p:nvPr/>
        </p:nvSpPr>
        <p:spPr>
          <a:xfrm>
            <a:off x="8340438" y="6492874"/>
            <a:ext cx="554182" cy="230832"/>
          </a:xfrm>
          <a:prstGeom prst="rect">
            <a:avLst/>
          </a:prstGeom>
          <a:noFill/>
        </p:spPr>
        <p:txBody>
          <a:bodyPr wrap="square" rtlCol="0">
            <a:spAutoFit/>
          </a:bodyPr>
          <a:lstStyle/>
          <a:p>
            <a:r>
              <a:rPr lang="en-US" sz="900" b="1" dirty="0"/>
              <a:t>Slide </a:t>
            </a:r>
            <a:fld id="{EACA6D60-DEC7-4D60-9514-D9DD305BBE0A}" type="slidenum">
              <a:rPr lang="en-US" sz="900" b="1" smtClean="0"/>
              <a:t>35</a:t>
            </a:fld>
            <a:endParaRPr lang="en-US" sz="900" b="1" dirty="0"/>
          </a:p>
        </p:txBody>
      </p:sp>
      <p:pic>
        <p:nvPicPr>
          <p:cNvPr id="10" name="Content Placeholder 9" descr="A close up of text on a white background&#10;&#10;Description automatically generated">
            <a:extLst>
              <a:ext uri="{FF2B5EF4-FFF2-40B4-BE49-F238E27FC236}">
                <a16:creationId xmlns:a16="http://schemas.microsoft.com/office/drawing/2014/main" id="{FF78987E-7534-4CB2-B7F3-90EB3C66B4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34025" y="310645"/>
            <a:ext cx="2113830" cy="6182229"/>
          </a:xfrm>
        </p:spPr>
      </p:pic>
    </p:spTree>
    <p:extLst>
      <p:ext uri="{BB962C8B-B14F-4D97-AF65-F5344CB8AC3E}">
        <p14:creationId xmlns:p14="http://schemas.microsoft.com/office/powerpoint/2010/main" val="40265819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2737</TotalTime>
  <Words>1799</Words>
  <Application>Microsoft Office PowerPoint</Application>
  <PresentationFormat>On-screen Show (4:3)</PresentationFormat>
  <Paragraphs>287</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Times New Roman</vt:lpstr>
      <vt:lpstr>Office Theme</vt:lpstr>
      <vt:lpstr>German Immigration Patterns Prior to the Revolutionary War</vt:lpstr>
      <vt:lpstr>First Record we have of Ludwig</vt:lpstr>
      <vt:lpstr>PowerPoint Presentation</vt:lpstr>
      <vt:lpstr>Where Family Legends Hold That Ludwig Came From:</vt:lpstr>
      <vt:lpstr>What was the Distribution of Freysingers in Germany</vt:lpstr>
      <vt:lpstr>PowerPoint Presentation</vt:lpstr>
      <vt:lpstr>PowerPoint Presentation</vt:lpstr>
      <vt:lpstr>PowerPoint Presentation</vt:lpstr>
      <vt:lpstr>Ludwig’s in-Laws Were All From Veldenz Germany as far as  I Could Tell</vt:lpstr>
      <vt:lpstr>PowerPoint Presentation</vt:lpstr>
      <vt:lpstr>PowerPoint Presentation</vt:lpstr>
      <vt:lpstr>Timeline</vt:lpstr>
      <vt:lpstr>Germany in the 1700’s</vt:lpstr>
      <vt:lpstr>Where They Immigrated TO and WHY:</vt:lpstr>
      <vt:lpstr>German Immigration Prior to the Revolutionary War</vt:lpstr>
      <vt:lpstr>Immigration Trends to British N. America</vt:lpstr>
      <vt:lpstr>PowerPoint Presentation</vt:lpstr>
      <vt:lpstr>The Danube and the Rhine</vt:lpstr>
      <vt:lpstr>Palatinate, Württemberg &amp; Bavaria</vt:lpstr>
      <vt:lpstr>Conclusion:</vt:lpstr>
      <vt:lpstr>What About Northern Germany?</vt:lpstr>
      <vt:lpstr>Pennsylvania Germans  1776</vt:lpstr>
      <vt:lpstr>Population of major American cities 1750</vt:lpstr>
      <vt:lpstr>Upon Arrival</vt:lpstr>
      <vt:lpstr>Germans Who Were Naturalized in 1740 by Township</vt:lpstr>
      <vt:lpstr>Closeup of Where Ludwig Lived, York County</vt:lpstr>
      <vt:lpstr>Churches in Greater Pennsylvania 1776</vt:lpstr>
      <vt:lpstr>Quickel Lutheran Church</vt:lpstr>
      <vt:lpstr>Radical Pietist Groups</vt:lpstr>
      <vt:lpstr>From a 1750’s Article About a Newcomer’s Observation</vt:lpstr>
      <vt:lpstr>Property Colony or Crown Colony The Hot Issue in 1764-1765</vt:lpstr>
      <vt:lpstr>Male Immigration and Naturalization Rates in Pennsylvania</vt:lpstr>
      <vt:lpstr>Late Colonial Period Through the Revolutionary War</vt:lpstr>
      <vt:lpstr>So what is the connection between me and Ludwig?</vt:lpstr>
      <vt:lpstr>Or excluding other offspring and other wives, the chart becomes much simpler.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German Immigration Patterns Prior to the Revolutionary War</dc:title>
  <dc:creator>Bill Frisinger</dc:creator>
  <cp:lastModifiedBy>Bill Frisinger</cp:lastModifiedBy>
  <cp:revision>6</cp:revision>
  <cp:lastPrinted>2020-02-18T22:09:03Z</cp:lastPrinted>
  <dcterms:created xsi:type="dcterms:W3CDTF">2020-02-03T01:10:46Z</dcterms:created>
  <dcterms:modified xsi:type="dcterms:W3CDTF">2020-02-19T01:28:51Z</dcterms:modified>
</cp:coreProperties>
</file>